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89" r:id="rId2"/>
  </p:sldMasterIdLst>
  <p:notesMasterIdLst>
    <p:notesMasterId r:id="rId33"/>
  </p:notesMasterIdLst>
  <p:handoutMasterIdLst>
    <p:handoutMasterId r:id="rId34"/>
  </p:handoutMasterIdLst>
  <p:sldIdLst>
    <p:sldId id="257" r:id="rId3"/>
    <p:sldId id="299" r:id="rId4"/>
    <p:sldId id="301" r:id="rId5"/>
    <p:sldId id="262" r:id="rId6"/>
    <p:sldId id="292" r:id="rId7"/>
    <p:sldId id="283" r:id="rId8"/>
    <p:sldId id="293" r:id="rId9"/>
    <p:sldId id="284" r:id="rId10"/>
    <p:sldId id="285" r:id="rId11"/>
    <p:sldId id="305" r:id="rId12"/>
    <p:sldId id="306" r:id="rId13"/>
    <p:sldId id="297" r:id="rId14"/>
    <p:sldId id="307" r:id="rId15"/>
    <p:sldId id="288" r:id="rId16"/>
    <p:sldId id="302" r:id="rId17"/>
    <p:sldId id="303" r:id="rId18"/>
    <p:sldId id="308" r:id="rId19"/>
    <p:sldId id="289" r:id="rId20"/>
    <p:sldId id="269" r:id="rId21"/>
    <p:sldId id="310" r:id="rId22"/>
    <p:sldId id="272" r:id="rId23"/>
    <p:sldId id="274" r:id="rId24"/>
    <p:sldId id="309" r:id="rId25"/>
    <p:sldId id="311" r:id="rId26"/>
    <p:sldId id="291" r:id="rId27"/>
    <p:sldId id="276" r:id="rId28"/>
    <p:sldId id="277" r:id="rId29"/>
    <p:sldId id="278" r:id="rId30"/>
    <p:sldId id="280" r:id="rId31"/>
    <p:sldId id="294" r:id="rId32"/>
  </p:sldIdLst>
  <p:sldSz cx="43891200" cy="32918400"/>
  <p:notesSz cx="6954838" cy="9309100"/>
  <p:defaultTextStyle>
    <a:defPPr>
      <a:defRPr lang="en-US"/>
    </a:defPPr>
    <a:lvl1pPr marL="0" algn="l" defTabSz="1969435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1pPr>
    <a:lvl2pPr marL="1969435" algn="l" defTabSz="1969435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2pPr>
    <a:lvl3pPr marL="3938869" algn="l" defTabSz="1969435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3pPr>
    <a:lvl4pPr marL="5908304" algn="l" defTabSz="1969435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4pPr>
    <a:lvl5pPr marL="7877739" algn="l" defTabSz="1969435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5pPr>
    <a:lvl6pPr marL="9847174" algn="l" defTabSz="1969435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6pPr>
    <a:lvl7pPr marL="11816608" algn="l" defTabSz="1969435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7pPr>
    <a:lvl8pPr marL="13786043" algn="l" defTabSz="1969435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8pPr>
    <a:lvl9pPr marL="15755478" algn="l" defTabSz="1969435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78">
          <p15:clr>
            <a:srgbClr val="A4A3A4"/>
          </p15:clr>
        </p15:guide>
        <p15:guide id="2" pos="13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01B"/>
    <a:srgbClr val="663300"/>
    <a:srgbClr val="6D3219"/>
    <a:srgbClr val="622B16"/>
    <a:srgbClr val="F6BA1C"/>
    <a:srgbClr val="5A1100"/>
    <a:srgbClr val="490E01"/>
    <a:srgbClr val="3300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9" autoAdjust="0"/>
    <p:restoredTop sz="98413" autoAdjust="0"/>
  </p:normalViewPr>
  <p:slideViewPr>
    <p:cSldViewPr snapToGrid="0" snapToObjects="1" showGuides="1">
      <p:cViewPr varScale="1">
        <p:scale>
          <a:sx n="14" d="100"/>
          <a:sy n="14" d="100"/>
        </p:scale>
        <p:origin x="1144" y="88"/>
      </p:cViewPr>
      <p:guideLst>
        <p:guide orient="horz" pos="10678"/>
        <p:guide pos="13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648642D-3F45-4A0F-AAEB-B08A20DB0E79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212FD42-DAE0-4C05-9AE2-D9356BDA3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49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DB15CAC-1A7E-064E-A6D1-C097839DB84E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24276EA-83CA-FE4F-A841-74D6D3DA3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9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669972"/>
            <a:ext cx="42519600" cy="276279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200" b="0" i="0">
                <a:solidFill>
                  <a:srgbClr val="6633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3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355843-02C1-410A-ACD9-EFC06C5A2E3D}" type="datetime1">
              <a:rPr lang="en-US" smtClean="0"/>
              <a:pPr>
                <a:defRPr/>
              </a:pPr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2813-0C02-4A71-BEF3-D0877C7086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3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ernate Process 5"/>
          <p:cNvSpPr/>
          <p:nvPr userDrawn="1"/>
        </p:nvSpPr>
        <p:spPr>
          <a:xfrm>
            <a:off x="507990" y="507990"/>
            <a:ext cx="11999366" cy="3509034"/>
          </a:xfrm>
          <a:prstGeom prst="flowChartAlternateProcess">
            <a:avLst/>
          </a:prstGeom>
          <a:solidFill>
            <a:srgbClr val="F8C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lternate Process 6"/>
          <p:cNvSpPr/>
          <p:nvPr userDrawn="1"/>
        </p:nvSpPr>
        <p:spPr>
          <a:xfrm>
            <a:off x="12775207" y="507990"/>
            <a:ext cx="30557971" cy="3509034"/>
          </a:xfrm>
          <a:prstGeom prst="flowChartAlternateProcess">
            <a:avLst/>
          </a:prstGeom>
          <a:solidFill>
            <a:srgbClr val="F8C01B">
              <a:alpha val="3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61" r="681" b="26315"/>
          <a:stretch/>
        </p:blipFill>
        <p:spPr>
          <a:xfrm>
            <a:off x="524933" y="507990"/>
            <a:ext cx="11982423" cy="35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8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</p:sldLayoutIdLst>
  <p:txStyles>
    <p:titleStyle>
      <a:lvl1pPr algn="ctr" defTabSz="1969435" rtl="0" eaLnBrk="1" latinLnBrk="0" hangingPunct="1">
        <a:spcBef>
          <a:spcPct val="0"/>
        </a:spcBef>
        <a:buNone/>
        <a:defRPr sz="19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77076" indent="-1477076" algn="l" defTabSz="1969435" rtl="0" eaLnBrk="1" latinLnBrk="0" hangingPunct="1">
        <a:spcBef>
          <a:spcPct val="20000"/>
        </a:spcBef>
        <a:buFont typeface="Arial"/>
        <a:buChar char="•"/>
        <a:defRPr sz="138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331" indent="-1230897" algn="l" defTabSz="1969435" rtl="0" eaLnBrk="1" latinLnBrk="0" hangingPunct="1">
        <a:spcBef>
          <a:spcPct val="20000"/>
        </a:spcBef>
        <a:buFont typeface="Arial"/>
        <a:buChar char="–"/>
        <a:defRPr sz="12100" kern="1200">
          <a:solidFill>
            <a:schemeClr val="tx1"/>
          </a:solidFill>
          <a:latin typeface="+mn-lt"/>
          <a:ea typeface="+mn-ea"/>
          <a:cs typeface="+mn-cs"/>
        </a:defRPr>
      </a:lvl2pPr>
      <a:lvl3pPr marL="4923587" indent="-984717" algn="l" defTabSz="1969435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93022" indent="-984717" algn="l" defTabSz="1969435" rtl="0" eaLnBrk="1" latinLnBrk="0" hangingPunct="1">
        <a:spcBef>
          <a:spcPct val="20000"/>
        </a:spcBef>
        <a:buFont typeface="Arial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862456" indent="-984717" algn="l" defTabSz="1969435" rtl="0" eaLnBrk="1" latinLnBrk="0" hangingPunct="1">
        <a:spcBef>
          <a:spcPct val="20000"/>
        </a:spcBef>
        <a:buFont typeface="Arial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31891" indent="-984717" algn="l" defTabSz="1969435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326" indent="-984717" algn="l" defTabSz="1969435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770760" indent="-984717" algn="l" defTabSz="1969435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740195" indent="-984717" algn="l" defTabSz="1969435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69435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69435" algn="l" defTabSz="1969435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38869" algn="l" defTabSz="1969435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08304" algn="l" defTabSz="1969435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877739" algn="l" defTabSz="1969435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847174" algn="l" defTabSz="1969435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816608" algn="l" defTabSz="1969435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786043" algn="l" defTabSz="1969435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755478" algn="l" defTabSz="1969435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ernate Process 6"/>
          <p:cNvSpPr/>
          <p:nvPr userDrawn="1"/>
        </p:nvSpPr>
        <p:spPr>
          <a:xfrm>
            <a:off x="507990" y="507990"/>
            <a:ext cx="11999366" cy="3509034"/>
          </a:xfrm>
          <a:prstGeom prst="flowChartAlternateProcess">
            <a:avLst/>
          </a:prstGeom>
          <a:solidFill>
            <a:srgbClr val="F8C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lternate Process 8"/>
          <p:cNvSpPr/>
          <p:nvPr userDrawn="1"/>
        </p:nvSpPr>
        <p:spPr>
          <a:xfrm>
            <a:off x="12775207" y="507990"/>
            <a:ext cx="30557971" cy="3509034"/>
          </a:xfrm>
          <a:prstGeom prst="flowChartAlternateProcess">
            <a:avLst/>
          </a:prstGeom>
          <a:solidFill>
            <a:srgbClr val="F8C01B">
              <a:alpha val="3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24933" y="4352544"/>
            <a:ext cx="42808245" cy="27944064"/>
          </a:xfrm>
          <a:prstGeom prst="roundRect">
            <a:avLst>
              <a:gd name="adj" fmla="val 2369"/>
            </a:avLst>
          </a:prstGeom>
          <a:solidFill>
            <a:srgbClr val="F8C01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61" r="681" b="26315"/>
          <a:stretch/>
        </p:blipFill>
        <p:spPr>
          <a:xfrm>
            <a:off x="524933" y="507990"/>
            <a:ext cx="11982423" cy="35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25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smag.com/education/be-a-good-doctor-study-the-humanities" TargetMode="External"/><Relationship Id="rId2" Type="http://schemas.openxmlformats.org/officeDocument/2006/relationships/hyperlink" Target="https://www.studythehumanities.org/majors_thrive_point_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ythehumanities.org/point_3_benefits_for_lif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17/11/03/education/edlife/choosing-a-college-major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ythehumanities.org/point_3_benefits_for_lif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ahin@rowan.edu" TargetMode="External"/><Relationship Id="rId7" Type="http://schemas.openxmlformats.org/officeDocument/2006/relationships/image" Target="../media/image20.jpg"/><Relationship Id="rId2" Type="http://schemas.openxmlformats.org/officeDocument/2006/relationships/hyperlink" Target="mailto:larsen-britt@rowa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mailto:foster@rowan.edu" TargetMode="External"/><Relationship Id="rId4" Type="http://schemas.openxmlformats.org/officeDocument/2006/relationships/hyperlink" Target="mailto:rosatol@rowan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ss.rowan.edu/departments/english/acad/documents/english-major_program-guide_fall-2022.pdf" TargetMode="External"/><Relationship Id="rId2" Type="http://schemas.openxmlformats.org/officeDocument/2006/relationships/hyperlink" Target="http://banner.rowan.edu/reports/reports.pl?task=Section_Tall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hss.rowan.edu/departments/english/acad/documents/melus_concentration_requirements_2022.pdf" TargetMode="External"/><Relationship Id="rId2" Type="http://schemas.openxmlformats.org/officeDocument/2006/relationships/hyperlink" Target="https://chss.rowan.edu/departments/english/acad/documents/future-educators_concentration_requirements_202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ss.rowan.edu/departments/english/acad/documents/global-literatures-in-english_concentration_fall2022.pdf" TargetMode="External"/><Relationship Id="rId4" Type="http://schemas.openxmlformats.org/officeDocument/2006/relationships/hyperlink" Target="https://chss.rowan.edu/departments/english/acad/documents/shakespeare_concentration_requirements_2022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pb-us-w2.wpmucdn.com/sites.udel.edu/dist/6/132/files/2010/11/Psychological-Science-2014-Mueller-0956797614524581-1u0h0yu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linkedin.com/groups/84747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ss.rowan.edu/centers/cps/" TargetMode="External"/><Relationship Id="rId2" Type="http://schemas.openxmlformats.org/officeDocument/2006/relationships/hyperlink" Target="https://chss.rowan.edu/centers/cps/chss_match/chss_internship_progr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ythehumanities.org/point_1_valued_skil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933" y="4352544"/>
            <a:ext cx="42808245" cy="27944064"/>
          </a:xfrm>
          <a:prstGeom prst="roundRect">
            <a:avLst>
              <a:gd name="adj" fmla="val 2369"/>
            </a:avLst>
          </a:prstGeom>
          <a:solidFill>
            <a:srgbClr val="F8C01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933" y="4352544"/>
            <a:ext cx="42808245" cy="27944064"/>
          </a:xfrm>
        </p:spPr>
        <p:txBody>
          <a:bodyPr lIns="731520" tIns="365760" rIns="731520" bIns="365760"/>
          <a:lstStyle/>
          <a:p>
            <a:pPr algn="ctr"/>
            <a: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9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Welcome </a:t>
            </a:r>
            <a: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to the English Department!</a:t>
            </a:r>
            <a:r>
              <a:rPr lang="en-US" altLang="en-US" sz="9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9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96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96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Dr. Cathy Wilcoxson</a:t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English Department Chair</a:t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wilcoxson@rowan.edu</a:t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Office: 3</a:t>
            </a:r>
            <a:r>
              <a:rPr lang="en-US" b="1" baseline="300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rd</a:t>
            </a: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Floor, Bunce Hall</a:t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1636" y="1427306"/>
            <a:ext cx="3037956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New </a:t>
            </a:r>
            <a:r>
              <a:rPr 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Student </a:t>
            </a: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9767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0" y="1329154"/>
            <a:ext cx="9966960" cy="2633472"/>
          </a:xfrm>
        </p:spPr>
        <p:txBody>
          <a:bodyPr/>
          <a:lstStyle/>
          <a:p>
            <a:pPr algn="ctr"/>
            <a:r>
              <a:rPr lang="en-US" sz="9600" b="1" dirty="0" smtClean="0">
                <a:cs typeface="Times New Roman" panose="02020603050405020304" pitchFamily="18" charset="0"/>
              </a:rPr>
              <a:t>English majors . . .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45" y="4130492"/>
            <a:ext cx="39763339" cy="27631938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Get jobs in a wide </a:t>
            </a:r>
            <a:r>
              <a:rPr lang="en-US" sz="8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variety of fields: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Education (teaching and higher ed); </a:t>
            </a:r>
            <a:endParaRPr lang="en-US" sz="8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ublishing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; journalism; professional writing;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Cultural-sector jobs (arts jobs, non-profits);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Advertising, human resources, accounting, tech-sector jobs;</a:t>
            </a:r>
            <a:endParaRPr lang="en-US" sz="8600" dirty="0">
              <a:solidFill>
                <a:srgbClr val="FF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Professional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jobs: medicine, law, business.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Humanities majors outscore all other majors on the LSAT, MCAT, and GMAT.  Source: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National Humanities Alliance</a:t>
            </a:r>
            <a:endParaRPr lang="en-US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Medical schools, especially, want to recruit 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Humanities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graduates: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/>
              <a:t>Humanities majors are accepted to med school at a higher rate than all other majors;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/>
              <a:t>do as well as or better than STEM majors in med school;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/>
              <a:t>and “demonstrate </a:t>
            </a:r>
            <a:r>
              <a:rPr lang="en-US" dirty="0"/>
              <a:t>higher levels of </a:t>
            </a:r>
            <a:r>
              <a:rPr lang="en-US" dirty="0" smtClean="0"/>
              <a:t>… empathy</a:t>
            </a:r>
            <a:r>
              <a:rPr lang="en-US" dirty="0"/>
              <a:t>, tolerance for ambiguity, wisdom, emotional appraisal, self-efficacy, and spatial reasoning—all important in being a competent, good </a:t>
            </a:r>
            <a:r>
              <a:rPr lang="en-US" dirty="0" smtClean="0"/>
              <a:t>doctor.” Source: “</a:t>
            </a:r>
            <a:r>
              <a:rPr lang="en-US" dirty="0" smtClean="0">
                <a:hlinkClick r:id="rId3"/>
              </a:rPr>
              <a:t>To Be a Good Doctor, Study the Humanities</a:t>
            </a:r>
            <a:r>
              <a:rPr lang="en-US" dirty="0" smtClean="0"/>
              <a:t>”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And many more!</a:t>
            </a: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8600" dirty="0">
              <a:cs typeface="Times New Roman" panose="02020603050405020304" pitchFamily="18" charset="0"/>
            </a:endParaRPr>
          </a:p>
          <a:p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5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0" y="1329154"/>
            <a:ext cx="9966960" cy="2633472"/>
          </a:xfrm>
        </p:spPr>
        <p:txBody>
          <a:bodyPr/>
          <a:lstStyle/>
          <a:p>
            <a:pPr algn="ctr"/>
            <a:r>
              <a:rPr lang="en-US" sz="9600" b="1" dirty="0" smtClean="0">
                <a:cs typeface="Times New Roman" panose="02020603050405020304" pitchFamily="18" charset="0"/>
              </a:rPr>
              <a:t>English majors . . .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305" y="4372062"/>
            <a:ext cx="39763339" cy="2415721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Make excellent money</a:t>
            </a:r>
            <a:endParaRPr lang="en-US" sz="86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dirty="0" smtClean="0">
                <a:cs typeface="Times New Roman" panose="02020603050405020304" pitchFamily="18" charset="0"/>
              </a:rPr>
              <a:t>Surveys show that median income for graduates with BAs in English: $50K/year.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dirty="0" smtClean="0">
                <a:cs typeface="Times New Roman" panose="02020603050405020304" pitchFamily="18" charset="0"/>
              </a:rPr>
              <a:t>English BAs are upwardly mobile!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8600" dirty="0">
                <a:cs typeface="Times New Roman" panose="02020603050405020304" pitchFamily="18" charset="0"/>
              </a:rPr>
              <a:t>Humanities graduates make more as they progress in their careers;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8600" dirty="0" smtClean="0">
                <a:cs typeface="Times New Roman" panose="02020603050405020304" pitchFamily="18" charset="0"/>
              </a:rPr>
              <a:t>They </a:t>
            </a:r>
            <a:r>
              <a:rPr lang="en-US" sz="8600" dirty="0">
                <a:cs typeface="Times New Roman" panose="02020603050405020304" pitchFamily="18" charset="0"/>
              </a:rPr>
              <a:t>are </a:t>
            </a:r>
            <a:r>
              <a:rPr lang="en-US" sz="8600" i="1" dirty="0">
                <a:cs typeface="Times New Roman" panose="02020603050405020304" pitchFamily="18" charset="0"/>
              </a:rPr>
              <a:t>more</a:t>
            </a:r>
            <a:r>
              <a:rPr lang="en-US" sz="8600" dirty="0">
                <a:cs typeface="Times New Roman" panose="02020603050405020304" pitchFamily="18" charset="0"/>
              </a:rPr>
              <a:t> upwardly mobile than graduates in many other fields (including Business Management and Accounting, Engineering, and Health and Medical Sciences).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dirty="0" smtClean="0">
                <a:cs typeface="Times New Roman" panose="02020603050405020304" pitchFamily="18" charset="0"/>
              </a:rPr>
              <a:t>And they often make as much (or more!) over their lifetimes as those in higher-paying fields.</a:t>
            </a:r>
          </a:p>
          <a:p>
            <a:pPr marL="1969434" lvl="1" indent="0" algn="r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 algn="r">
              <a:buNone/>
            </a:pPr>
            <a:endParaRPr lang="en-US" sz="8600" dirty="0">
              <a:cs typeface="Times New Roman" panose="02020603050405020304" pitchFamily="18" charset="0"/>
            </a:endParaRPr>
          </a:p>
          <a:p>
            <a:pPr marL="1969434" lvl="1" indent="0" algn="r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 algn="r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 algn="r">
              <a:buNone/>
            </a:pPr>
            <a:endParaRPr lang="en-US" sz="8600" dirty="0">
              <a:cs typeface="Times New Roman" panose="02020603050405020304" pitchFamily="18" charset="0"/>
            </a:endParaRPr>
          </a:p>
          <a:p>
            <a:pPr marL="1969434" lvl="1" indent="0" algn="r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 algn="r">
              <a:buNone/>
            </a:pPr>
            <a:r>
              <a:rPr lang="en-US" sz="8600" dirty="0" smtClean="0">
                <a:cs typeface="Times New Roman" panose="02020603050405020304" pitchFamily="18" charset="0"/>
              </a:rPr>
              <a:t>Sources: </a:t>
            </a:r>
            <a:r>
              <a:rPr lang="en-US" sz="8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HumanitiesIndicators.org</a:t>
            </a:r>
            <a:r>
              <a:rPr lang="en-US" sz="8600" dirty="0" smtClean="0">
                <a:cs typeface="Times New Roman" panose="02020603050405020304" pitchFamily="18" charset="0"/>
              </a:rPr>
              <a:t> and </a:t>
            </a:r>
            <a:r>
              <a:rPr lang="en-US" sz="8600" dirty="0" smtClean="0">
                <a:cs typeface="Times New Roman" panose="02020603050405020304" pitchFamily="18" charset="0"/>
                <a:hlinkClick r:id="rId2"/>
              </a:rPr>
              <a:t>National Humanities Alliance</a:t>
            </a:r>
            <a:endParaRPr lang="en-US" sz="8600" dirty="0" smtClean="0">
              <a:cs typeface="Times New Roman" panose="02020603050405020304" pitchFamily="18" charset="0"/>
            </a:endParaRPr>
          </a:p>
          <a:p>
            <a:pPr marL="3938870" lvl="2" indent="0">
              <a:buNone/>
            </a:pPr>
            <a:endParaRPr lang="en-US" sz="8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>
              <a:cs typeface="Times New Roman" panose="02020603050405020304" pitchFamily="18" charset="0"/>
            </a:endParaRPr>
          </a:p>
          <a:p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48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0" y="1329154"/>
            <a:ext cx="9966960" cy="2633472"/>
          </a:xfrm>
        </p:spPr>
        <p:txBody>
          <a:bodyPr/>
          <a:lstStyle/>
          <a:p>
            <a:pPr algn="ctr"/>
            <a:r>
              <a:rPr lang="en-US" sz="9600" b="1" dirty="0" smtClean="0">
                <a:cs typeface="Times New Roman" panose="02020603050405020304" pitchFamily="18" charset="0"/>
              </a:rPr>
              <a:t>English majors . . .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663" y="12111831"/>
            <a:ext cx="12109450" cy="48831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59" y="4037806"/>
            <a:ext cx="42470441" cy="2103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57762" y="28187601"/>
            <a:ext cx="368530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cs typeface="Times New Roman" panose="02020603050405020304" pitchFamily="18" charset="0"/>
              </a:rPr>
              <a:t>Source: “</a:t>
            </a:r>
            <a:r>
              <a:rPr lang="en-US" sz="8000" dirty="0" smtClean="0">
                <a:cs typeface="Times New Roman" panose="02020603050405020304" pitchFamily="18" charset="0"/>
                <a:hlinkClick r:id="rId4"/>
              </a:rPr>
              <a:t>Six Myths About Choosing a College Major</a:t>
            </a:r>
            <a:r>
              <a:rPr lang="en-US" sz="8000" dirty="0" smtClean="0">
                <a:cs typeface="Times New Roman" panose="02020603050405020304" pitchFamily="18" charset="0"/>
              </a:rPr>
              <a:t>,” </a:t>
            </a:r>
            <a:r>
              <a:rPr lang="en-US" sz="8000" i="1" dirty="0" err="1" smtClean="0">
                <a:cs typeface="Times New Roman" panose="02020603050405020304" pitchFamily="18" charset="0"/>
              </a:rPr>
              <a:t>NYTimes</a:t>
            </a:r>
            <a:r>
              <a:rPr lang="en-US" sz="8000" i="1" dirty="0" smtClean="0"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cs typeface="Times New Roman" panose="02020603050405020304" pitchFamily="18" charset="0"/>
              </a:rPr>
              <a:t>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0" y="1329154"/>
            <a:ext cx="9966960" cy="2633472"/>
          </a:xfrm>
        </p:spPr>
        <p:txBody>
          <a:bodyPr/>
          <a:lstStyle/>
          <a:p>
            <a:pPr algn="ctr"/>
            <a:r>
              <a:rPr lang="en-US" sz="9600" b="1" dirty="0" smtClean="0">
                <a:cs typeface="Times New Roman" panose="02020603050405020304" pitchFamily="18" charset="0"/>
              </a:rPr>
              <a:t>English majors . . .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305" y="5286462"/>
            <a:ext cx="39763339" cy="24157218"/>
          </a:xfrm>
        </p:spPr>
        <p:txBody>
          <a:bodyPr>
            <a:noAutofit/>
          </a:bodyPr>
          <a:lstStyle/>
          <a:p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Love what they do!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dirty="0" smtClean="0">
                <a:cs typeface="Times New Roman" panose="02020603050405020304" pitchFamily="18" charset="0"/>
              </a:rPr>
              <a:t>87% of Humanities graduates report that they are happy with their jobs.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dirty="0" smtClean="0">
                <a:cs typeface="Times New Roman" panose="02020603050405020304" pitchFamily="18" charset="0"/>
              </a:rPr>
              <a:t>72% report being “deeply interested” in the work they do on a daily basis.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dirty="0" smtClean="0">
                <a:cs typeface="Times New Roman" panose="02020603050405020304" pitchFamily="18" charset="0"/>
              </a:rPr>
              <a:t>70% report that they have the “opportunity to do what [they] do best every day.”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b="1" dirty="0" smtClean="0">
                <a:cs typeface="Times New Roman" panose="02020603050405020304" pitchFamily="18" charset="0"/>
              </a:rPr>
              <a:t>78% report living their “best possible life,” and 90% believe they are either living their best possible life or will be within five years</a:t>
            </a:r>
            <a:r>
              <a:rPr lang="en-US" sz="8600" dirty="0" smtClean="0">
                <a:cs typeface="Times New Roman" panose="02020603050405020304" pitchFamily="18" charset="0"/>
              </a:rPr>
              <a:t>.</a:t>
            </a:r>
          </a:p>
          <a:p>
            <a:pPr marL="1969434" lvl="1" indent="0">
              <a:buNone/>
            </a:pPr>
            <a:endParaRPr lang="en-US" sz="8600" dirty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 algn="r">
              <a:buNone/>
            </a:pPr>
            <a:r>
              <a:rPr lang="en-US" sz="8600" dirty="0" smtClean="0">
                <a:cs typeface="Times New Roman" panose="02020603050405020304" pitchFamily="18" charset="0"/>
              </a:rPr>
              <a:t>Sources: </a:t>
            </a:r>
            <a:r>
              <a:rPr lang="en-US" sz="8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HumanitiesIndicators.org</a:t>
            </a:r>
            <a:r>
              <a:rPr lang="en-US" sz="8600" dirty="0" smtClean="0">
                <a:cs typeface="Times New Roman" panose="02020603050405020304" pitchFamily="18" charset="0"/>
              </a:rPr>
              <a:t> and </a:t>
            </a:r>
            <a:r>
              <a:rPr lang="en-US" sz="8600" dirty="0" smtClean="0">
                <a:cs typeface="Times New Roman" panose="02020603050405020304" pitchFamily="18" charset="0"/>
                <a:hlinkClick r:id="rId2"/>
              </a:rPr>
              <a:t>National Humanities Alliance</a:t>
            </a:r>
            <a:endParaRPr lang="en-US" sz="8600" dirty="0" smtClean="0">
              <a:cs typeface="Times New Roman" panose="02020603050405020304" pitchFamily="18" charset="0"/>
            </a:endParaRPr>
          </a:p>
          <a:p>
            <a:pPr marL="3938870" lvl="2" indent="0">
              <a:buNone/>
            </a:pPr>
            <a:endParaRPr lang="en-US" sz="8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>
              <a:cs typeface="Times New Roman" panose="02020603050405020304" pitchFamily="18" charset="0"/>
            </a:endParaRPr>
          </a:p>
          <a:p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4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933" y="4352544"/>
            <a:ext cx="42808245" cy="27944064"/>
          </a:xfrm>
          <a:prstGeom prst="roundRect">
            <a:avLst>
              <a:gd name="adj" fmla="val 2369"/>
            </a:avLst>
          </a:prstGeom>
          <a:solidFill>
            <a:srgbClr val="F8C01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933" y="4352544"/>
            <a:ext cx="42808245" cy="27944064"/>
          </a:xfrm>
        </p:spPr>
        <p:txBody>
          <a:bodyPr lIns="731520" tIns="365760" rIns="731520" bIns="365760"/>
          <a:lstStyle/>
          <a:p>
            <a:pPr algn="ctr"/>
            <a: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9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Advising and Mentorship</a:t>
            </a:r>
            <a:endParaRPr lang="en-US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1636" y="1427306"/>
            <a:ext cx="3037956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New </a:t>
            </a:r>
            <a:r>
              <a:rPr 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Student </a:t>
            </a: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3243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514" y="1237598"/>
            <a:ext cx="15477372" cy="2633472"/>
          </a:xfrm>
        </p:spPr>
        <p:txBody>
          <a:bodyPr/>
          <a:lstStyle/>
          <a:p>
            <a:r>
              <a:rPr lang="en-US" sz="9600" b="1" dirty="0">
                <a:cs typeface="Times New Roman" panose="02020603050405020304" pitchFamily="18" charset="0"/>
              </a:rPr>
              <a:t>Get </a:t>
            </a:r>
            <a:r>
              <a:rPr lang="en-US" sz="9600" b="1" dirty="0" smtClean="0">
                <a:cs typeface="Times New Roman" panose="02020603050405020304" pitchFamily="18" charset="0"/>
              </a:rPr>
              <a:t>advising </a:t>
            </a:r>
            <a:r>
              <a:rPr lang="en-US" sz="9600" b="1" dirty="0">
                <a:cs typeface="Times New Roman" panose="02020603050405020304" pitchFamily="18" charset="0"/>
              </a:rPr>
              <a:t>regularly</a:t>
            </a:r>
            <a:r>
              <a:rPr lang="en-US" sz="9600" b="1" dirty="0" smtClean="0">
                <a:cs typeface="Times New Roman" panose="02020603050405020304" pitchFamily="18" charset="0"/>
              </a:rPr>
              <a:t>!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3893" y="4663436"/>
            <a:ext cx="33441187" cy="27752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400" dirty="0">
                <a:latin typeface="+mj-lt"/>
                <a:cs typeface="Times New Roman" panose="02020603050405020304" pitchFamily="18" charset="0"/>
              </a:rPr>
              <a:t>Advisor to English Majors: </a:t>
            </a:r>
            <a:endParaRPr lang="en-US" sz="84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400" b="1" dirty="0" smtClean="0">
                <a:latin typeface="+mj-lt"/>
                <a:cs typeface="Times New Roman" panose="02020603050405020304" pitchFamily="18" charset="0"/>
              </a:rPr>
              <a:t>Ms</a:t>
            </a:r>
            <a:r>
              <a:rPr lang="en-US" sz="8400" b="1" dirty="0">
                <a:latin typeface="+mj-lt"/>
                <a:cs typeface="Times New Roman" panose="02020603050405020304" pitchFamily="18" charset="0"/>
              </a:rPr>
              <a:t>. Christine </a:t>
            </a:r>
            <a:r>
              <a:rPr lang="en-US" sz="8400" b="1" dirty="0" smtClean="0">
                <a:latin typeface="+mj-lt"/>
                <a:cs typeface="Times New Roman" panose="02020603050405020304" pitchFamily="18" charset="0"/>
              </a:rPr>
              <a:t>Larsen-Britt</a:t>
            </a:r>
          </a:p>
          <a:p>
            <a:pPr marL="0" indent="0">
              <a:buNone/>
            </a:pP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Office</a:t>
            </a:r>
            <a:r>
              <a:rPr lang="en-US" sz="8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Bunce Hall, suite 218</a:t>
            </a:r>
          </a:p>
          <a:p>
            <a:pPr marL="0" indent="0">
              <a:buNone/>
            </a:pP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Email</a:t>
            </a:r>
            <a:r>
              <a:rPr lang="en-US" sz="8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8400" dirty="0" smtClean="0">
                <a:latin typeface="+mj-lt"/>
                <a:cs typeface="Times New Roman" panose="02020603050405020304" pitchFamily="18" charset="0"/>
                <a:hlinkClick r:id="rId2"/>
              </a:rPr>
              <a:t>larsen-britt@rowan.edu</a:t>
            </a:r>
            <a:endParaRPr lang="en-US" sz="84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400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Advisors </a:t>
            </a:r>
            <a:r>
              <a:rPr lang="en-US" sz="8400" dirty="0"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English/SME and English Accelerated: </a:t>
            </a:r>
          </a:p>
          <a:p>
            <a:pPr marL="0" indent="0">
              <a:buNone/>
            </a:pPr>
            <a:r>
              <a:rPr lang="en-US" sz="8400" b="1" dirty="0" smtClean="0">
                <a:latin typeface="+mj-lt"/>
                <a:cs typeface="Times New Roman" panose="02020603050405020304" pitchFamily="18" charset="0"/>
              </a:rPr>
              <a:t>Ms</a:t>
            </a:r>
            <a:r>
              <a:rPr lang="en-US" sz="8400" b="1" dirty="0">
                <a:latin typeface="+mj-lt"/>
                <a:cs typeface="Times New Roman" panose="02020603050405020304" pitchFamily="18" charset="0"/>
              </a:rPr>
              <a:t>. Nadia </a:t>
            </a:r>
            <a:r>
              <a:rPr lang="en-US" sz="8400" b="1" dirty="0" smtClean="0">
                <a:latin typeface="+mj-lt"/>
                <a:cs typeface="Times New Roman" panose="02020603050405020304" pitchFamily="18" charset="0"/>
              </a:rPr>
              <a:t>Rahin</a:t>
            </a:r>
            <a:endParaRPr lang="en-US" sz="84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Office</a:t>
            </a:r>
            <a:r>
              <a:rPr lang="en-US" sz="8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2079 </a:t>
            </a:r>
            <a:r>
              <a:rPr lang="en-US" sz="8400" dirty="0">
                <a:latin typeface="+mj-lt"/>
                <a:cs typeface="Times New Roman" panose="02020603050405020304" pitchFamily="18" charset="0"/>
              </a:rPr>
              <a:t>James </a:t>
            </a: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Hall</a:t>
            </a:r>
          </a:p>
          <a:p>
            <a:pPr marL="0" indent="0">
              <a:buNone/>
            </a:pP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Email</a:t>
            </a:r>
            <a:r>
              <a:rPr lang="en-US" sz="8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8400" dirty="0" smtClean="0">
                <a:latin typeface="+mj-lt"/>
                <a:cs typeface="Times New Roman" panose="02020603050405020304" pitchFamily="18" charset="0"/>
                <a:hlinkClick r:id="rId3"/>
              </a:rPr>
              <a:t>rahin@rowan.edu</a:t>
            </a:r>
            <a:endParaRPr lang="en-US" sz="84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4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Advisors </a:t>
            </a:r>
            <a:r>
              <a:rPr lang="en-US" sz="8400" dirty="0">
                <a:latin typeface="+mj-lt"/>
                <a:cs typeface="Times New Roman" panose="02020603050405020304" pitchFamily="18" charset="0"/>
              </a:rPr>
              <a:t>to English/Elementary Education students: </a:t>
            </a:r>
            <a:endParaRPr lang="en-US" sz="84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400" b="1" dirty="0" smtClean="0">
                <a:latin typeface="+mj-lt"/>
                <a:cs typeface="Times New Roman" panose="02020603050405020304" pitchFamily="18" charset="0"/>
              </a:rPr>
              <a:t>Ms</a:t>
            </a:r>
            <a:r>
              <a:rPr lang="en-US" sz="8400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8400" b="1" dirty="0" smtClean="0">
                <a:latin typeface="+mj-lt"/>
                <a:cs typeface="Times New Roman" panose="02020603050405020304" pitchFamily="18" charset="0"/>
              </a:rPr>
              <a:t>Lindsay </a:t>
            </a:r>
            <a:r>
              <a:rPr lang="en-US" sz="8400" b="1" dirty="0" err="1" smtClean="0">
                <a:latin typeface="+mj-lt"/>
                <a:cs typeface="Times New Roman" panose="02020603050405020304" pitchFamily="18" charset="0"/>
              </a:rPr>
              <a:t>Rosato</a:t>
            </a:r>
            <a:endParaRPr lang="en-US" sz="8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Email</a:t>
            </a:r>
            <a:r>
              <a:rPr lang="en-US" sz="8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8400" dirty="0" smtClean="0">
                <a:latin typeface="+mj-lt"/>
                <a:cs typeface="Times New Roman" panose="02020603050405020304" pitchFamily="18" charset="0"/>
                <a:hlinkClick r:id="rId4"/>
              </a:rPr>
              <a:t>rosatol@rowan.edu</a:t>
            </a:r>
            <a:endParaRPr lang="en-US" sz="84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400" dirty="0" smtClean="0">
                <a:latin typeface="+mj-lt"/>
                <a:cs typeface="Times New Roman" panose="02020603050405020304" pitchFamily="18" charset="0"/>
              </a:rPr>
              <a:t>and</a:t>
            </a:r>
          </a:p>
          <a:p>
            <a:pPr marL="0" indent="0">
              <a:buNone/>
            </a:pPr>
            <a:r>
              <a:rPr lang="en-US" sz="8400" b="1" dirty="0" smtClean="0">
                <a:latin typeface="+mj-lt"/>
                <a:cs typeface="Times New Roman" panose="02020603050405020304" pitchFamily="18" charset="0"/>
              </a:rPr>
              <a:t>Mr. Charles Foster</a:t>
            </a:r>
          </a:p>
          <a:p>
            <a:pPr marL="0" indent="0">
              <a:buNone/>
            </a:pPr>
            <a:r>
              <a:rPr lang="en-US" sz="8400" dirty="0">
                <a:latin typeface="+mj-lt"/>
                <a:cs typeface="Times New Roman" panose="02020603050405020304" pitchFamily="18" charset="0"/>
              </a:rPr>
              <a:t>Email: </a:t>
            </a:r>
            <a:r>
              <a:rPr lang="en-US" sz="8400" dirty="0" smtClean="0">
                <a:latin typeface="+mj-lt"/>
                <a:cs typeface="Times New Roman" panose="02020603050405020304" pitchFamily="18" charset="0"/>
                <a:hlinkClick r:id="rId5"/>
              </a:rPr>
              <a:t>foster@rowan.edu</a:t>
            </a:r>
            <a:endParaRPr lang="en-US" sz="84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90" y="5582412"/>
            <a:ext cx="3291840" cy="4059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90" y="12659867"/>
            <a:ext cx="3291840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5879" y="1335298"/>
            <a:ext cx="14538961" cy="2633472"/>
          </a:xfrm>
        </p:spPr>
        <p:txBody>
          <a:bodyPr/>
          <a:lstStyle/>
          <a:p>
            <a:pPr algn="ctr"/>
            <a:r>
              <a:rPr lang="en-US" sz="9600" b="1" dirty="0" smtClean="0">
                <a:cs typeface="Times New Roman" panose="02020603050405020304" pitchFamily="18" charset="0"/>
              </a:rPr>
              <a:t>Important Advising Links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328" y="5610499"/>
            <a:ext cx="36100512" cy="167443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8600" dirty="0">
                <a:latin typeface="+mj-lt"/>
                <a:cs typeface="Times New Roman" panose="02020603050405020304" pitchFamily="18" charset="0"/>
              </a:rPr>
              <a:t>Banner </a:t>
            </a: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Degree Works/GRAD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(Graduation Requirements &amp; Advising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Database)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Requires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ID and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password</a:t>
            </a: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8600" dirty="0">
                <a:latin typeface="+mj-lt"/>
                <a:cs typeface="Times New Roman" panose="02020603050405020304" pitchFamily="18" charset="0"/>
                <a:hlinkClick r:id="rId2"/>
              </a:rPr>
              <a:t>Section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  <a:hlinkClick r:id="rId2"/>
              </a:rPr>
              <a:t>tally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 (shows course availability)</a:t>
            </a: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8600" dirty="0">
                <a:latin typeface="+mj-lt"/>
                <a:cs typeface="Times New Roman" panose="02020603050405020304" pitchFamily="18" charset="0"/>
                <a:hlinkClick r:id="rId3"/>
              </a:rPr>
              <a:t>English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  <a:hlinkClick r:id="rId3"/>
              </a:rPr>
              <a:t>Department Program Guide</a:t>
            </a: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514" y="1237598"/>
            <a:ext cx="15477372" cy="2633472"/>
          </a:xfrm>
        </p:spPr>
        <p:txBody>
          <a:bodyPr/>
          <a:lstStyle/>
          <a:p>
            <a:r>
              <a:rPr lang="en-US" sz="9600" b="1" dirty="0" smtClean="0">
                <a:cs typeface="Times New Roman" panose="02020603050405020304" pitchFamily="18" charset="0"/>
              </a:rPr>
              <a:t>Seek out faculty mentors!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773" y="5669280"/>
            <a:ext cx="37984397" cy="2633472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You can also go to your professors for advising—and mentorship!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According to a recent study, </a:t>
            </a: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faculty mentorship</a:t>
            </a:r>
            <a:r>
              <a:rPr lang="en-US" sz="8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is the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best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predictor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of </a:t>
            </a: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students’ academic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success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in college;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professional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success and well-being after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graduation; and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value for money: the sense that education was “worth the cost.”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Visit your professors in office hours!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  </a:t>
            </a: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All full-time faculty reserve four hours for their students every week.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You might think they’re scary, but they’re not!  And they care!</a:t>
            </a: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3938870" lvl="2" indent="0" algn="r">
              <a:buNone/>
            </a:pP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marL="3938870" lvl="2" indent="0" algn="r">
              <a:buNone/>
            </a:pP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marL="3938870" lvl="2" indent="0" algn="r">
              <a:buNone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3938870" lvl="2" indent="0" algn="r">
              <a:buNone/>
            </a:pP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marL="3938870" lvl="2" indent="0" algn="r">
              <a:buNone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3938870" lvl="2" indent="0" algn="r">
              <a:buNone/>
            </a:pP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marL="3938870" lvl="2" indent="0" algn="r">
              <a:buNone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3938870" lvl="2" indent="0" algn="r">
              <a:buNone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Source: </a:t>
            </a:r>
            <a:r>
              <a:rPr lang="en-US" sz="8600" dirty="0">
                <a:solidFill>
                  <a:srgbClr val="0000FF"/>
                </a:solidFill>
                <a:cs typeface="Times New Roman" panose="02020603050405020304" pitchFamily="18" charset="0"/>
              </a:rPr>
              <a:t>Strada Gallup Alumni Survey </a:t>
            </a:r>
            <a:r>
              <a:rPr lang="en-US" sz="8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2018</a:t>
            </a:r>
            <a:endParaRPr lang="en-US" sz="86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933" y="4352544"/>
            <a:ext cx="42808245" cy="27944064"/>
          </a:xfrm>
          <a:prstGeom prst="roundRect">
            <a:avLst>
              <a:gd name="adj" fmla="val 2369"/>
            </a:avLst>
          </a:prstGeom>
          <a:solidFill>
            <a:srgbClr val="F8C01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933" y="4352544"/>
            <a:ext cx="42808245" cy="27944064"/>
          </a:xfrm>
        </p:spPr>
        <p:txBody>
          <a:bodyPr lIns="731520" tIns="365760" rIns="731520" bIns="365760"/>
          <a:lstStyle/>
          <a:p>
            <a:pPr algn="ctr"/>
            <a: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9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Your Curriculum</a:t>
            </a:r>
            <a:br>
              <a:rPr lang="en-US" altLang="en-US" sz="9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9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Rowan Core requirements +</a:t>
            </a:r>
            <a:br>
              <a:rPr lang="en-US" altLang="en-US" sz="9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9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English major requirements +</a:t>
            </a:r>
            <a:br>
              <a:rPr lang="en-US" altLang="en-US" sz="9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9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Free electives = graduation!</a:t>
            </a:r>
            <a:br>
              <a:rPr lang="en-US" altLang="en-US" sz="9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1636" y="1427306"/>
            <a:ext cx="3037956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New </a:t>
            </a:r>
            <a:r>
              <a:rPr 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Student </a:t>
            </a: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9266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8880" y="1237219"/>
            <a:ext cx="16139160" cy="2633472"/>
          </a:xfrm>
        </p:spPr>
        <p:txBody>
          <a:bodyPr/>
          <a:lstStyle/>
          <a:p>
            <a:r>
              <a:rPr lang="en-US" sz="9600" b="1" dirty="0" smtClean="0">
                <a:cs typeface="Times New Roman" panose="02020603050405020304" pitchFamily="18" charset="0"/>
              </a:rPr>
              <a:t>Rowan Core requirements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089143"/>
              </p:ext>
            </p:extLst>
          </p:nvPr>
        </p:nvGraphicFramePr>
        <p:xfrm>
          <a:off x="3474720" y="6365240"/>
          <a:ext cx="36758880" cy="1383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79440">
                  <a:extLst>
                    <a:ext uri="{9D8B030D-6E8A-4147-A177-3AD203B41FA5}">
                      <a16:colId xmlns:a16="http://schemas.microsoft.com/office/drawing/2014/main" val="2073947829"/>
                    </a:ext>
                  </a:extLst>
                </a:gridCol>
                <a:gridCol w="18379440">
                  <a:extLst>
                    <a:ext uri="{9D8B030D-6E8A-4147-A177-3AD203B41FA5}">
                      <a16:colId xmlns:a16="http://schemas.microsoft.com/office/drawing/2014/main" val="1952506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600" dirty="0" smtClean="0"/>
                        <a:t>Literacy</a:t>
                      </a:r>
                      <a:endParaRPr lang="en-US" sz="8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600" dirty="0" smtClean="0"/>
                        <a:t>Semester Credit Hours</a:t>
                      </a:r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18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Artistic Literacy </a:t>
                      </a:r>
                      <a:endParaRPr lang="en-US" sz="8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600" dirty="0" smtClean="0"/>
                        <a:t>3 SCH (1</a:t>
                      </a:r>
                      <a:r>
                        <a:rPr lang="en-US" sz="8600" baseline="0" dirty="0" smtClean="0"/>
                        <a:t> course)</a:t>
                      </a:r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37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600" dirty="0" smtClean="0"/>
                        <a:t>Communicative Literacy</a:t>
                      </a:r>
                      <a:endParaRPr lang="en-US" sz="8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600" dirty="0" smtClean="0"/>
                        <a:t>9 SCH (3 courses)</a:t>
                      </a:r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1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>
                        <a:buFont typeface="Arial" pitchFamily="34" charset="0"/>
                        <a:buNone/>
                      </a:pPr>
                      <a:r>
                        <a:rPr lang="en-US" sz="8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Composition I</a:t>
                      </a:r>
                    </a:p>
                    <a:p>
                      <a:pPr lvl="2">
                        <a:buFont typeface="Arial" pitchFamily="34" charset="0"/>
                        <a:buNone/>
                      </a:pPr>
                      <a:r>
                        <a:rPr lang="en-US" sz="8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Composition II</a:t>
                      </a:r>
                    </a:p>
                    <a:p>
                      <a:pPr lvl="2">
                        <a:buFont typeface="Arial" pitchFamily="34" charset="0"/>
                        <a:buNone/>
                      </a:pPr>
                      <a:r>
                        <a:rPr lang="en-US" sz="8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Public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43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600" dirty="0" smtClean="0"/>
                        <a:t>Humanistic</a:t>
                      </a:r>
                      <a:r>
                        <a:rPr lang="en-US" sz="8600" baseline="0" dirty="0" smtClean="0"/>
                        <a:t> Literacy</a:t>
                      </a:r>
                      <a:endParaRPr lang="en-US" sz="8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600" dirty="0" smtClean="0"/>
                        <a:t>3 SCH (1 course)</a:t>
                      </a:r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40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600" dirty="0" smtClean="0"/>
                        <a:t>Global Literacy</a:t>
                      </a:r>
                      <a:endParaRPr lang="en-US" sz="8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600" dirty="0" smtClean="0"/>
                        <a:t>3 SCH (1 course)</a:t>
                      </a:r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3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600" dirty="0" smtClean="0"/>
                        <a:t>Scientific Literacy</a:t>
                      </a:r>
                      <a:endParaRPr lang="en-US" sz="8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600" dirty="0" smtClean="0"/>
                        <a:t>3 SCH (1 course)</a:t>
                      </a:r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7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600" dirty="0" smtClean="0"/>
                        <a:t>Quantitative Literacy</a:t>
                      </a:r>
                      <a:endParaRPr lang="en-US" sz="8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600" dirty="0" smtClean="0"/>
                        <a:t>3 SCH (1 course)</a:t>
                      </a:r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53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1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3899" y="9324432"/>
            <a:ext cx="39547800" cy="2290572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Dr. Marci Carrasquillo (US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Literature; </a:t>
            </a:r>
            <a:r>
              <a:rPr lang="en-US" altLang="en-US" sz="86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Latinx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Literature)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Dr. Joe Coulombe (US Fiction; Native American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Literature;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Humor)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Dr. Dustin Crowley (Global Anglophone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Literature;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African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Literature)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Dr. Claire Falck (Early Modern British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Literature;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Shakespeare)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Dr. Bill Freind (US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Literature;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Modern and Contemporary Poetry)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Dr. Yvonne Hammond (US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Literature;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Native American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Literature)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Dr. Emily Hyde (Global Anglophone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Literature;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Caribbean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Literature)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Dr. Sierra </a:t>
            </a:r>
            <a:r>
              <a:rPr lang="en-US" altLang="en-US" sz="86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Lomuto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(Global Medieval Literature)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Dr. Zena Meadowsong (British Literature; Modern Narrative)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Dr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. Bruce Plourde (U.S.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Literature;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Grammar)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Dr. Kate Slater (Children’s/Adolescent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Literature)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Dr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. Marquita Smith (African American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Literature)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Dr. Christina Solomon (British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Literature;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Asian American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Literature)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Dr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. Cathy Wilcoxson (US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Literature;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Environmental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) – Chair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Dr. Claude </a:t>
            </a:r>
            <a:r>
              <a:rPr lang="en-US" altLang="en-US" sz="86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Willan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(18</a:t>
            </a:r>
            <a:r>
              <a:rPr lang="en-US" altLang="en-US" sz="8600" baseline="300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-century British Literature; Digital Humanities)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20848" y="1455450"/>
            <a:ext cx="21637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English </a:t>
            </a:r>
            <a:r>
              <a:rPr lang="en-US" alt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Department Faculty/Mentors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44" y="4504413"/>
            <a:ext cx="301752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" y="4499748"/>
            <a:ext cx="301752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75" y="4502196"/>
            <a:ext cx="3017520" cy="3017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816" y="4528851"/>
            <a:ext cx="3017520" cy="3017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794" y="4534588"/>
            <a:ext cx="301752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790" y="4507215"/>
            <a:ext cx="3017520" cy="3017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297" y="4547916"/>
            <a:ext cx="301752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155" y="4507215"/>
            <a:ext cx="3017520" cy="3017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814" y="4523832"/>
            <a:ext cx="3017520" cy="301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32" y="4504413"/>
            <a:ext cx="3017520" cy="3017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434" y="4593636"/>
            <a:ext cx="3017520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657" y="4498371"/>
            <a:ext cx="3017520" cy="3017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05" y="4509222"/>
            <a:ext cx="3020175" cy="30080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376" y="4512178"/>
            <a:ext cx="2991698" cy="30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3424" y="6223656"/>
            <a:ext cx="38270602" cy="106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English majors must take either: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Western Civilization to 1660 (Humanistic Literacy) </a:t>
            </a: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or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8600" dirty="0">
                <a:cs typeface="Times New Roman" panose="02020603050405020304" pitchFamily="18" charset="0"/>
              </a:rPr>
              <a:t>US History to 1865 (Humanistic Literacy</a:t>
            </a:r>
            <a:r>
              <a:rPr lang="en-US" sz="8600" dirty="0" smtClean="0">
                <a:cs typeface="Times New Roman" panose="02020603050405020304" pitchFamily="18" charset="0"/>
              </a:rPr>
              <a:t>) </a:t>
            </a:r>
            <a:r>
              <a:rPr lang="en-US" sz="8600" b="1" dirty="0" smtClean="0">
                <a:cs typeface="Times New Roman" panose="02020603050405020304" pitchFamily="18" charset="0"/>
              </a:rPr>
              <a:t>or</a:t>
            </a:r>
            <a:endParaRPr lang="en-US" sz="8600" b="1" dirty="0">
              <a:cs typeface="Times New Roman" panose="02020603050405020304" pitchFamily="18" charset="0"/>
            </a:endParaRP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A semester of a world language.</a:t>
            </a:r>
          </a:p>
          <a:p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	and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Western Civilization since 1660 (Humanistic Literacy) </a:t>
            </a: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or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US History since 1865 (Humanistic Literacy) </a:t>
            </a: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or</a:t>
            </a:r>
          </a:p>
          <a:p>
            <a:pPr marL="1371600" indent="-1371600">
              <a:buFont typeface="Arial" panose="020B0604020202020204" pitchFamily="34" charset="0"/>
              <a:buChar char="•"/>
            </a:pPr>
            <a:r>
              <a:rPr lang="en-US" sz="8600" dirty="0">
                <a:cs typeface="Times New Roman" panose="02020603050405020304" pitchFamily="18" charset="0"/>
              </a:rPr>
              <a:t>A semester of a world </a:t>
            </a:r>
            <a:r>
              <a:rPr lang="en-US" sz="8600" dirty="0" smtClean="0">
                <a:cs typeface="Times New Roman" panose="02020603050405020304" pitchFamily="18" charset="0"/>
              </a:rPr>
              <a:t>language. </a:t>
            </a:r>
            <a:endParaRPr lang="en-US" sz="8600" dirty="0"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7665" y="19671989"/>
            <a:ext cx="3765453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8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Note also:</a:t>
            </a:r>
            <a:endParaRPr lang="en-US" altLang="en-US" sz="86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Rowan Seminar (RS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required for all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first-year students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  Writing Intensive (WI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Experiential Learning requirement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 D/I 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Diversity and Inclusion, English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Dept. requirement)</a:t>
            </a:r>
            <a:endParaRPr lang="en-US" alt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38504" y="1508760"/>
            <a:ext cx="24883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latin typeface="+mj-lt"/>
                <a:cs typeface="Times New Roman" panose="02020603050405020304" pitchFamily="18" charset="0"/>
              </a:rPr>
              <a:t>Special Core requirements for English majors</a:t>
            </a:r>
            <a:endParaRPr lang="en-US" sz="9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1840" y="1470359"/>
            <a:ext cx="20848320" cy="1089961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cs typeface="Times New Roman" panose="02020603050405020304" pitchFamily="18" charset="0"/>
              </a:rPr>
              <a:t>Required English courses: 12 total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208" y="4709160"/>
            <a:ext cx="36100512" cy="25877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Introductory methods sequence (2 courses)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Critical </a:t>
            </a:r>
            <a:r>
              <a:rPr lang="en-US" sz="8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Methods I for English Majors (02.101)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600" dirty="0">
                <a:latin typeface="+mj-lt"/>
                <a:cs typeface="Times New Roman" panose="02020603050405020304" pitchFamily="18" charset="0"/>
              </a:rPr>
              <a:t>Critical Methods II for English Majors (02.202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Historical surveys (4 courses)</a:t>
            </a:r>
            <a:endParaRPr lang="en-US" sz="8600" b="1" dirty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British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Literature I (02.309)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600" dirty="0">
                <a:latin typeface="+mj-lt"/>
                <a:cs typeface="Times New Roman" panose="02020603050405020304" pitchFamily="18" charset="0"/>
              </a:rPr>
              <a:t>British Literature II (02.311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600" dirty="0">
                <a:cs typeface="Times New Roman" panose="02020603050405020304" pitchFamily="18" charset="0"/>
              </a:rPr>
              <a:t>U.S. Literature I (02.313)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600" dirty="0">
                <a:cs typeface="Times New Roman" panose="02020603050405020304" pitchFamily="18" charset="0"/>
              </a:rPr>
              <a:t>U.S. Literature II (02.315) </a:t>
            </a: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200-level electives (2 courses)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Shakespeare I </a:t>
            </a:r>
            <a:r>
              <a:rPr lang="en-US" sz="8600" dirty="0">
                <a:cs typeface="Times New Roman" panose="02020603050405020304" pitchFamily="18" charset="0"/>
              </a:rPr>
              <a:t>(02.345)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Upper-level (300/400-level) electives (2 courses)</a:t>
            </a:r>
            <a:endParaRPr lang="en-US" sz="8600" b="1" dirty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Note: Education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majors substitute American English Grammar (05.301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) for one upper-level elective course.</a:t>
            </a: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Senior </a:t>
            </a:r>
            <a:r>
              <a:rPr lang="en-US" sz="8600" b="1" dirty="0">
                <a:latin typeface="+mj-lt"/>
                <a:cs typeface="Times New Roman" panose="02020603050405020304" pitchFamily="18" charset="0"/>
              </a:rPr>
              <a:t>Seminar (WI</a:t>
            </a: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(02.499)</a:t>
            </a: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5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63" y="5987534"/>
            <a:ext cx="40323274" cy="4134269"/>
          </a:xfrm>
        </p:spPr>
        <p:txBody>
          <a:bodyPr/>
          <a:lstStyle/>
          <a:p>
            <a:r>
              <a:rPr 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At least one English elective must be chosen from the English Department’s </a:t>
            </a: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designated </a:t>
            </a:r>
            <a:r>
              <a:rPr 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“Diversity and Inclusion” (D/I) course bank: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902" y="10149664"/>
            <a:ext cx="36566857" cy="17282336"/>
          </a:xfrm>
        </p:spPr>
        <p:txBody>
          <a:bodyPr>
            <a:noAutofit/>
          </a:bodyPr>
          <a:lstStyle/>
          <a:p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Gender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, Sexuality, and Literature (ENGL 02.200) </a:t>
            </a:r>
          </a:p>
          <a:p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Multiethnic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Literatures of the United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States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 (ENGL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02.218) </a:t>
            </a:r>
            <a:endParaRPr 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World Mythologies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(ENGL 02.231) </a:t>
            </a:r>
          </a:p>
          <a:p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African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American Literature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 (ENGL 02.354) </a:t>
            </a:r>
          </a:p>
          <a:p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African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American Literature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II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(ENGL 02.355) </a:t>
            </a:r>
          </a:p>
          <a:p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Asian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American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(ENGL 02.360) </a:t>
            </a:r>
            <a:endParaRPr lang="en-US" sz="8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Native American Literature (ENGL 02.362) </a:t>
            </a:r>
          </a:p>
          <a:p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US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Latino/a Literature (ENGL 02.365) </a:t>
            </a:r>
          </a:p>
          <a:p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Special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Topics in Multiethnic American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Literatures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 (ENGL 02.470) </a:t>
            </a:r>
            <a:endParaRPr lang="en-US" sz="8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Global Modernisms: [subtitle] (ENGL 02.473)</a:t>
            </a:r>
            <a:endParaRPr 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Special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Topics in Global Literatures in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English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 (ENGL 02.475)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04319" y="1613655"/>
            <a:ext cx="16093441" cy="2546866"/>
          </a:xfrm>
        </p:spPr>
        <p:txBody>
          <a:bodyPr/>
          <a:lstStyle>
            <a:lvl1pPr algn="ctr" defTabSz="1969435" rtl="0" eaLnBrk="1" latinLnBrk="0" hangingPunct="1">
              <a:spcBef>
                <a:spcPct val="0"/>
              </a:spcBef>
              <a:buNone/>
              <a:defRPr sz="1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Diversity and Inclusion</a:t>
            </a:r>
            <a:endParaRPr lang="en-US" sz="96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688" y="3977640"/>
            <a:ext cx="37752552" cy="18745200"/>
          </a:xfrm>
        </p:spPr>
        <p:txBody>
          <a:bodyPr>
            <a:normAutofit/>
          </a:bodyPr>
          <a:lstStyle/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r>
              <a:rPr lang="en-US" sz="8600" b="1" dirty="0" smtClean="0">
                <a:cs typeface="Times New Roman" panose="02020603050405020304" pitchFamily="18" charset="0"/>
              </a:rPr>
              <a:t>*</a:t>
            </a:r>
            <a:r>
              <a:rPr lang="en-US" sz="8600" dirty="0" smtClean="0">
                <a:cs typeface="Times New Roman" panose="02020603050405020304" pitchFamily="18" charset="0"/>
              </a:rPr>
              <a:t> Consider </a:t>
            </a:r>
            <a:r>
              <a:rPr lang="en-US" sz="8600" dirty="0">
                <a:cs typeface="Times New Roman" panose="02020603050405020304" pitchFamily="18" charset="0"/>
              </a:rPr>
              <a:t>adding </a:t>
            </a:r>
            <a:r>
              <a:rPr lang="en-US" sz="8600" dirty="0" smtClean="0">
                <a:cs typeface="Times New Roman" panose="02020603050405020304" pitchFamily="18" charset="0"/>
              </a:rPr>
              <a:t>a minor </a:t>
            </a:r>
            <a:r>
              <a:rPr lang="en-US" sz="8600" dirty="0">
                <a:cs typeface="Times New Roman" panose="02020603050405020304" pitchFamily="18" charset="0"/>
              </a:rPr>
              <a:t>or a </a:t>
            </a:r>
            <a:r>
              <a:rPr lang="en-US" sz="8600" dirty="0" smtClean="0">
                <a:cs typeface="Times New Roman" panose="02020603050405020304" pitchFamily="18" charset="0"/>
              </a:rPr>
              <a:t>certificate!</a:t>
            </a:r>
          </a:p>
          <a:p>
            <a:pPr marL="1969434" lvl="1" indent="0">
              <a:buNone/>
            </a:pPr>
            <a:r>
              <a:rPr lang="en-US" sz="8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 And/or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onsider acquiring a concentration within the major!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8600" dirty="0">
                <a:latin typeface="+mj-lt"/>
                <a:cs typeface="Times New Roman" panose="02020603050405020304" pitchFamily="18" charset="0"/>
                <a:hlinkClick r:id="rId2"/>
              </a:rPr>
              <a:t>Concentration in English for Future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  <a:hlinkClick r:id="rId2"/>
              </a:rPr>
              <a:t>Educators</a:t>
            </a: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8600" dirty="0">
                <a:hlinkClick r:id="rId3"/>
              </a:rPr>
              <a:t>Concentration in Multiethnic American </a:t>
            </a:r>
            <a:r>
              <a:rPr lang="en-US" sz="8600" dirty="0" smtClean="0">
                <a:hlinkClick r:id="rId3"/>
              </a:rPr>
              <a:t>Literatures</a:t>
            </a:r>
            <a:endParaRPr lang="en-US" sz="86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  <a:hlinkClick r:id="rId4"/>
              </a:rPr>
              <a:t>Concentration in Shakespeare Studies</a:t>
            </a: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  <a:hlinkClick r:id="rId5"/>
              </a:rPr>
              <a:t>Concentration in Global Literatures in English</a:t>
            </a: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75920" y="-91440"/>
            <a:ext cx="27706320" cy="4297680"/>
          </a:xfrm>
        </p:spPr>
        <p:txBody>
          <a:bodyPr>
            <a:noAutofit/>
          </a:bodyPr>
          <a:lstStyle>
            <a:lvl1pPr marL="1477076" indent="-1477076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1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331" indent="-1230897" algn="l" defTabSz="1969435" rtl="0" eaLnBrk="1" latinLnBrk="0" hangingPunct="1">
              <a:spcBef>
                <a:spcPct val="20000"/>
              </a:spcBef>
              <a:buFont typeface="Arial"/>
              <a:buChar char="–"/>
              <a:defRPr sz="1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23587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10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93022" indent="-984717" algn="l" defTabSz="1969435" rtl="0" eaLnBrk="1" latinLnBrk="0" hangingPunct="1">
              <a:spcBef>
                <a:spcPct val="20000"/>
              </a:spcBef>
              <a:buFont typeface="Arial"/>
              <a:buChar char="–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62456" indent="-984717" algn="l" defTabSz="1969435" rtl="0" eaLnBrk="1" latinLnBrk="0" hangingPunct="1">
              <a:spcBef>
                <a:spcPct val="20000"/>
              </a:spcBef>
              <a:buFont typeface="Arial"/>
              <a:buChar char="»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31891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326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70760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40195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6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b="1" dirty="0" smtClean="0">
                <a:latin typeface="+mj-lt"/>
                <a:cs typeface="Times New Roman" panose="02020603050405020304" pitchFamily="18" charset="0"/>
              </a:rPr>
              <a:t>Degree overview in Semester Credit Hours (SCH)</a:t>
            </a:r>
            <a:endParaRPr lang="en-US" sz="96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29688" y="5853700"/>
          <a:ext cx="37341072" cy="7199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85392">
                  <a:extLst>
                    <a:ext uri="{9D8B030D-6E8A-4147-A177-3AD203B41FA5}">
                      <a16:colId xmlns:a16="http://schemas.microsoft.com/office/drawing/2014/main" val="3314557653"/>
                    </a:ext>
                  </a:extLst>
                </a:gridCol>
                <a:gridCol w="11155680">
                  <a:extLst>
                    <a:ext uri="{9D8B030D-6E8A-4147-A177-3AD203B41FA5}">
                      <a16:colId xmlns:a16="http://schemas.microsoft.com/office/drawing/2014/main" val="3039682125"/>
                    </a:ext>
                  </a:extLst>
                </a:gridCol>
              </a:tblGrid>
              <a:tr h="1483771">
                <a:tc>
                  <a:txBody>
                    <a:bodyPr/>
                    <a:lstStyle/>
                    <a:p>
                      <a:endParaRPr lang="en-US" sz="8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600" dirty="0" smtClean="0"/>
                        <a:t>Semester Credit Hours</a:t>
                      </a:r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979009"/>
                  </a:ext>
                </a:extLst>
              </a:tr>
              <a:tr h="1519098">
                <a:tc>
                  <a:txBody>
                    <a:bodyPr/>
                    <a:lstStyle/>
                    <a:p>
                      <a:r>
                        <a:rPr lang="en-US" sz="8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Total credits required in English (12 courses)</a:t>
                      </a:r>
                      <a:endParaRPr lang="en-US" sz="8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600" dirty="0" smtClean="0"/>
                        <a:t>36 SCH</a:t>
                      </a:r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57375"/>
                  </a:ext>
                </a:extLst>
              </a:tr>
              <a:tr h="1483771">
                <a:tc>
                  <a:txBody>
                    <a:bodyPr/>
                    <a:lstStyle/>
                    <a:p>
                      <a:r>
                        <a:rPr lang="en-US" sz="8600" dirty="0" smtClean="0"/>
                        <a:t>Total credits required for graduation</a:t>
                      </a:r>
                      <a:endParaRPr lang="en-US" sz="8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600" dirty="0" smtClean="0"/>
                        <a:t>120 SCH</a:t>
                      </a:r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388875"/>
                  </a:ext>
                </a:extLst>
              </a:tr>
              <a:tr h="1483771">
                <a:tc gridSpan="2">
                  <a:txBody>
                    <a:bodyPr/>
                    <a:lstStyle/>
                    <a:p>
                      <a:r>
                        <a:rPr lang="en-US" sz="8600" dirty="0" smtClean="0"/>
                        <a:t>Calculate how much free elective credit you have after deducting</a:t>
                      </a:r>
                      <a:r>
                        <a:rPr lang="en-US" sz="8600" baseline="0" dirty="0" smtClean="0"/>
                        <a:t> Rowan Core and major courses</a:t>
                      </a:r>
                      <a:r>
                        <a:rPr lang="en-US" sz="8600" dirty="0" smtClean="0"/>
                        <a:t>.</a:t>
                      </a:r>
                      <a:r>
                        <a:rPr lang="en-US" sz="8600" b="1" dirty="0" smtClean="0"/>
                        <a:t>*</a:t>
                      </a:r>
                      <a:endParaRPr lang="en-US" sz="8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6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6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688" y="3977640"/>
            <a:ext cx="37752552" cy="17922240"/>
          </a:xfrm>
        </p:spPr>
        <p:txBody>
          <a:bodyPr>
            <a:normAutofit/>
          </a:bodyPr>
          <a:lstStyle/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75920" y="-91440"/>
            <a:ext cx="27706320" cy="4297680"/>
          </a:xfrm>
        </p:spPr>
        <p:txBody>
          <a:bodyPr>
            <a:noAutofit/>
          </a:bodyPr>
          <a:lstStyle>
            <a:lvl1pPr marL="1477076" indent="-1477076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1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331" indent="-1230897" algn="l" defTabSz="1969435" rtl="0" eaLnBrk="1" latinLnBrk="0" hangingPunct="1">
              <a:spcBef>
                <a:spcPct val="20000"/>
              </a:spcBef>
              <a:buFont typeface="Arial"/>
              <a:buChar char="–"/>
              <a:defRPr sz="1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23587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10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93022" indent="-984717" algn="l" defTabSz="1969435" rtl="0" eaLnBrk="1" latinLnBrk="0" hangingPunct="1">
              <a:spcBef>
                <a:spcPct val="20000"/>
              </a:spcBef>
              <a:buFont typeface="Arial"/>
              <a:buChar char="–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62456" indent="-984717" algn="l" defTabSz="1969435" rtl="0" eaLnBrk="1" latinLnBrk="0" hangingPunct="1">
              <a:spcBef>
                <a:spcPct val="20000"/>
              </a:spcBef>
              <a:buFont typeface="Arial"/>
              <a:buChar char="»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31891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326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70760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40195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6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b="1" dirty="0" smtClean="0">
                <a:latin typeface="+mj-lt"/>
                <a:cs typeface="Times New Roman" panose="02020603050405020304" pitchFamily="18" charset="0"/>
              </a:rPr>
              <a:t>Possible schedule for transfer students</a:t>
            </a:r>
            <a:endParaRPr lang="en-US" sz="96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029688" y="6248400"/>
          <a:ext cx="37569672" cy="1097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3912">
                  <a:extLst>
                    <a:ext uri="{9D8B030D-6E8A-4147-A177-3AD203B41FA5}">
                      <a16:colId xmlns:a16="http://schemas.microsoft.com/office/drawing/2014/main" val="1218133015"/>
                    </a:ext>
                  </a:extLst>
                </a:gridCol>
                <a:gridCol w="16413480">
                  <a:extLst>
                    <a:ext uri="{9D8B030D-6E8A-4147-A177-3AD203B41FA5}">
                      <a16:colId xmlns:a16="http://schemas.microsoft.com/office/drawing/2014/main" val="564278259"/>
                    </a:ext>
                  </a:extLst>
                </a:gridCol>
                <a:gridCol w="18242280">
                  <a:extLst>
                    <a:ext uri="{9D8B030D-6E8A-4147-A177-3AD203B41FA5}">
                      <a16:colId xmlns:a16="http://schemas.microsoft.com/office/drawing/2014/main" val="276080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 two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3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Critical Methods for English Majors I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US Literature I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British Literature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Critical Methods for English Majors II 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US Literature II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British Literature II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81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Two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200-level English elective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200-level English elective 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Shakespeare I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300/400-level English elective </a:t>
                      </a:r>
                    </a:p>
                    <a:p>
                      <a:pPr marL="3112435" lvl="1" indent="-1143000">
                        <a:buFont typeface="Courier New" panose="02070309020205020404" pitchFamily="49" charset="0"/>
                        <a:buChar char="o"/>
                      </a:pPr>
                      <a:r>
                        <a:rPr lang="en-US" dirty="0" smtClean="0"/>
                        <a:t>includes American English Grammar</a:t>
                      </a:r>
                    </a:p>
                    <a:p>
                      <a:pPr marL="1143000" lvl="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300/400-level English elective</a:t>
                      </a:r>
                    </a:p>
                    <a:p>
                      <a:pPr marL="1143000" lvl="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Senior Seminar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42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933" y="4352544"/>
            <a:ext cx="42808245" cy="27944064"/>
          </a:xfrm>
          <a:prstGeom prst="roundRect">
            <a:avLst>
              <a:gd name="adj" fmla="val 2369"/>
            </a:avLst>
          </a:prstGeom>
          <a:solidFill>
            <a:srgbClr val="F8C01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933" y="4352544"/>
            <a:ext cx="42808245" cy="27944064"/>
          </a:xfrm>
        </p:spPr>
        <p:txBody>
          <a:bodyPr lIns="731520" tIns="365760" rIns="731520" bIns="365760"/>
          <a:lstStyle/>
          <a:p>
            <a:pPr algn="ctr"/>
            <a: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9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Academic Integrity</a:t>
            </a:r>
            <a:br>
              <a:rPr lang="en-US" altLang="en-US" sz="9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9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&amp; Professionalism</a:t>
            </a:r>
            <a:r>
              <a:rPr lang="en-US" altLang="en-US" sz="9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9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1636" y="1427306"/>
            <a:ext cx="3037956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New </a:t>
            </a:r>
            <a:r>
              <a:rPr 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Student </a:t>
            </a: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13016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978640" y="1499616"/>
            <a:ext cx="17373600" cy="2633472"/>
          </a:xfrm>
        </p:spPr>
        <p:txBody>
          <a:bodyPr/>
          <a:lstStyle/>
          <a:p>
            <a:pPr algn="ctr" eaLnBrk="1" hangingPunct="1"/>
            <a:r>
              <a:rPr lang="en-US" altLang="en-US" sz="9600" b="1" dirty="0" smtClean="0">
                <a:cs typeface="Times New Roman" panose="02020603050405020304" pitchFamily="18" charset="0"/>
              </a:rPr>
              <a:t>Academic Integrity Policy</a:t>
            </a:r>
            <a:r>
              <a:rPr lang="en-US" altLang="en-US" sz="9600" dirty="0" smtClean="0"/>
              <a:t>	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070463" y="5832567"/>
            <a:ext cx="38979566" cy="2530275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8600" dirty="0">
                <a:latin typeface="Garamond" panose="02020404030301010803" pitchFamily="18" charset="0"/>
              </a:rPr>
              <a:t>According to Rowan University policy, students committing any act of academic dishonesty may fail the assignment and/or fail the course, at the faculty member’s discretion.  </a:t>
            </a:r>
            <a:endParaRPr lang="en-US" sz="8600" dirty="0" smtClean="0">
              <a:latin typeface="Garamond" panose="020204040303010108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8600" dirty="0" smtClean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8600" dirty="0" smtClean="0">
                <a:latin typeface="Garamond" panose="02020404030301010803" pitchFamily="18" charset="0"/>
              </a:rPr>
              <a:t>All </a:t>
            </a:r>
            <a:r>
              <a:rPr lang="en-US" sz="8600" dirty="0">
                <a:latin typeface="Garamond" panose="02020404030301010803" pitchFamily="18" charset="0"/>
              </a:rPr>
              <a:t>violations of Academic </a:t>
            </a:r>
            <a:r>
              <a:rPr lang="en-US" sz="8600" dirty="0" smtClean="0">
                <a:latin typeface="Garamond" panose="02020404030301010803" pitchFamily="18" charset="0"/>
              </a:rPr>
              <a:t>Integrity warranting sanctions </a:t>
            </a:r>
            <a:r>
              <a:rPr lang="en-US" sz="8600" b="1" dirty="0">
                <a:latin typeface="Garamond" panose="02020404030301010803" pitchFamily="18" charset="0"/>
              </a:rPr>
              <a:t>must</a:t>
            </a:r>
            <a:r>
              <a:rPr lang="en-US" sz="8600" dirty="0">
                <a:latin typeface="Garamond" panose="02020404030301010803" pitchFamily="18" charset="0"/>
              </a:rPr>
              <a:t> be reported to the Provost’s office using the RAIV process.  Serious cases will </a:t>
            </a:r>
            <a:r>
              <a:rPr lang="en-US" sz="8600" dirty="0" smtClean="0">
                <a:latin typeface="Garamond" panose="02020404030301010803" pitchFamily="18" charset="0"/>
              </a:rPr>
              <a:t>result in a </a:t>
            </a:r>
            <a:r>
              <a:rPr lang="en-US" sz="8600" dirty="0">
                <a:latin typeface="Garamond" panose="02020404030301010803" pitchFamily="18" charset="0"/>
              </a:rPr>
              <a:t>hearing.  </a:t>
            </a:r>
            <a:endParaRPr lang="en-US" sz="8600" dirty="0" smtClean="0">
              <a:latin typeface="Garamond" panose="02020404030301010803" pitchFamily="18" charset="0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8600" dirty="0">
                <a:latin typeface="Garamond" panose="02020404030301010803" pitchFamily="18" charset="0"/>
              </a:rPr>
              <a:t>Note:  We report proven cases to the College of Education if the infraction involves a dual major.</a:t>
            </a:r>
          </a:p>
          <a:p>
            <a:pPr marL="0" indent="0">
              <a:lnSpc>
                <a:spcPct val="80000"/>
              </a:lnSpc>
              <a:buNone/>
            </a:pPr>
            <a:endParaRPr lang="en-US" sz="8600" dirty="0" smtClean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8600" dirty="0" smtClean="0">
                <a:latin typeface="Garamond" panose="02020404030301010803" pitchFamily="18" charset="0"/>
              </a:rPr>
              <a:t>In </a:t>
            </a:r>
            <a:r>
              <a:rPr lang="en-US" sz="8600" dirty="0">
                <a:latin typeface="Garamond" panose="02020404030301010803" pitchFamily="18" charset="0"/>
              </a:rPr>
              <a:t>order to avoid plagiarism, students should provide appropriate documentation whenever quoting, paraphrasing, summarizing, or otherwise using the language or ideas of others.  </a:t>
            </a:r>
            <a:endParaRPr lang="en-US" sz="8600" dirty="0" smtClean="0">
              <a:latin typeface="Garamond" panose="02020404030301010803" pitchFamily="18" charset="0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8600" dirty="0">
                <a:latin typeface="Garamond" panose="02020404030301010803" pitchFamily="18" charset="0"/>
              </a:rPr>
              <a:t>Do not cut and paste.  Revising another writer’s </a:t>
            </a:r>
            <a:r>
              <a:rPr lang="en-US" sz="8600" dirty="0" smtClean="0">
                <a:latin typeface="Garamond" panose="02020404030301010803" pitchFamily="18" charset="0"/>
              </a:rPr>
              <a:t>prose—even </a:t>
            </a:r>
            <a:r>
              <a:rPr lang="en-US" sz="8600" dirty="0">
                <a:latin typeface="Garamond" panose="02020404030301010803" pitchFamily="18" charset="0"/>
              </a:rPr>
              <a:t>revising it </a:t>
            </a:r>
            <a:r>
              <a:rPr lang="en-US" sz="8600" dirty="0" smtClean="0">
                <a:latin typeface="Garamond" panose="02020404030301010803" pitchFamily="18" charset="0"/>
              </a:rPr>
              <a:t>substantially—is </a:t>
            </a:r>
            <a:r>
              <a:rPr lang="en-US" sz="8600" dirty="0">
                <a:latin typeface="Garamond" panose="02020404030301010803" pitchFamily="18" charset="0"/>
              </a:rPr>
              <a:t>plagiarism unless you properly cite your original source</a:t>
            </a:r>
            <a:r>
              <a:rPr lang="en-US" sz="8600" dirty="0" smtClean="0">
                <a:latin typeface="Garamond" panose="02020404030301010803" pitchFamily="18" charset="0"/>
              </a:rPr>
              <a:t>.</a:t>
            </a:r>
          </a:p>
          <a:p>
            <a:pPr marL="1969434" lvl="1" indent="0">
              <a:lnSpc>
                <a:spcPct val="80000"/>
              </a:lnSpc>
              <a:buNone/>
            </a:pPr>
            <a:endParaRPr lang="en-US" sz="8600" dirty="0" smtClean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8600" dirty="0" smtClean="0">
                <a:latin typeface="Garamond" panose="02020404030301010803" pitchFamily="18" charset="0"/>
              </a:rPr>
              <a:t>Multiple </a:t>
            </a:r>
            <a:r>
              <a:rPr lang="en-US" sz="8600" dirty="0">
                <a:latin typeface="Garamond" panose="02020404030301010803" pitchFamily="18" charset="0"/>
              </a:rPr>
              <a:t>submission (handing in a paper written for one class to another class) is also a form of academic dishonesty and will be treated accordingly</a:t>
            </a:r>
            <a:r>
              <a:rPr lang="en-US" sz="8600" dirty="0" smtClean="0">
                <a:latin typeface="Garamond" panose="02020404030301010803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sz="8600" dirty="0" smtClean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Most original works, whether your own, your classmates’, or your professors’, are considered the intellectual property of their creator. These works include papers, assignments, exams, course syllabi, lectures, </a:t>
            </a:r>
            <a:r>
              <a:rPr lang="en-US" altLang="en-US" sz="86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powerpoints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, notes, outlines, study guides, etc. Circulating such materials outside the community of a specific class is an intellectual property </a:t>
            </a:r>
            <a:r>
              <a:rPr lang="en-US" alt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violation</a:t>
            </a:r>
            <a:r>
              <a:rPr lang="en-US" alt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. Note, especially, that uploading your coursework to online sites—even those purporting to be designed for “tutorial” purposes—is prohibited by Rowan’s Academic Integrity policy.</a:t>
            </a:r>
            <a:endParaRPr lang="en-US" altLang="en-US" sz="8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3441680" y="1481328"/>
            <a:ext cx="18105120" cy="2633472"/>
          </a:xfrm>
        </p:spPr>
        <p:txBody>
          <a:bodyPr/>
          <a:lstStyle/>
          <a:p>
            <a:r>
              <a:rPr lang="en-US" altLang="en-US" sz="9600" b="1" dirty="0" smtClean="0">
                <a:cs typeface="Times New Roman" panose="02020603050405020304" pitchFamily="18" charset="0"/>
              </a:rPr>
              <a:t>Rowan Success Network/Starfish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011680" y="5244174"/>
            <a:ext cx="36438840" cy="6201873"/>
          </a:xfrm>
        </p:spPr>
        <p:txBody>
          <a:bodyPr>
            <a:noAutofit/>
          </a:bodyPr>
          <a:lstStyle/>
          <a:p>
            <a:pPr lvl="2"/>
            <a:r>
              <a:rPr lang="en-US" altLang="en-US" sz="8620" dirty="0" smtClean="0">
                <a:latin typeface="+mj-lt"/>
                <a:cs typeface="Times New Roman" panose="02020603050405020304" pitchFamily="18" charset="0"/>
              </a:rPr>
              <a:t>Faculty use RSN </a:t>
            </a:r>
            <a:r>
              <a:rPr lang="en-US" altLang="en-US" sz="8620" dirty="0">
                <a:latin typeface="+mj-lt"/>
                <a:cs typeface="Times New Roman" panose="02020603050405020304" pitchFamily="18" charset="0"/>
              </a:rPr>
              <a:t>to raise </a:t>
            </a:r>
            <a:r>
              <a:rPr lang="en-US" altLang="en-US" sz="8620" dirty="0" smtClean="0">
                <a:latin typeface="+mj-lt"/>
                <a:cs typeface="Times New Roman" panose="02020603050405020304" pitchFamily="18" charset="0"/>
              </a:rPr>
              <a:t>“flags” </a:t>
            </a:r>
            <a:r>
              <a:rPr lang="en-US" altLang="en-US" sz="8620" dirty="0">
                <a:latin typeface="+mj-lt"/>
                <a:cs typeface="Times New Roman" panose="02020603050405020304" pitchFamily="18" charset="0"/>
              </a:rPr>
              <a:t>if you are in academic </a:t>
            </a:r>
            <a:r>
              <a:rPr lang="en-US" altLang="en-US" sz="8620" dirty="0" smtClean="0">
                <a:latin typeface="+mj-lt"/>
                <a:cs typeface="Times New Roman" panose="02020603050405020304" pitchFamily="18" charset="0"/>
              </a:rPr>
              <a:t>trouble.</a:t>
            </a:r>
          </a:p>
          <a:p>
            <a:pPr lvl="2"/>
            <a:r>
              <a:rPr lang="en-US" altLang="en-US" sz="8620" dirty="0" smtClean="0">
                <a:latin typeface="+mj-lt"/>
                <a:cs typeface="Times New Roman" panose="02020603050405020304" pitchFamily="18" charset="0"/>
              </a:rPr>
              <a:t>Faculty can also send </a:t>
            </a:r>
            <a:r>
              <a:rPr lang="en-US" altLang="en-US" sz="8620" dirty="0">
                <a:latin typeface="+mj-lt"/>
                <a:cs typeface="Times New Roman" panose="02020603050405020304" pitchFamily="18" charset="0"/>
              </a:rPr>
              <a:t>you “kudos” for work well done</a:t>
            </a:r>
            <a:r>
              <a:rPr lang="en-US" altLang="en-US" sz="862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altLang="en-US" sz="8620" dirty="0">
                <a:cs typeface="Times New Roman" panose="02020603050405020304" pitchFamily="18" charset="0"/>
              </a:rPr>
              <a:t>You can use </a:t>
            </a:r>
            <a:r>
              <a:rPr lang="en-US" altLang="en-US" sz="8620" dirty="0" smtClean="0">
                <a:cs typeface="Times New Roman" panose="02020603050405020304" pitchFamily="18" charset="0"/>
              </a:rPr>
              <a:t>RSN </a:t>
            </a:r>
            <a:r>
              <a:rPr lang="en-US" altLang="en-US" sz="8620" dirty="0">
                <a:cs typeface="Times New Roman" panose="02020603050405020304" pitchFamily="18" charset="0"/>
              </a:rPr>
              <a:t>to schedule advising appointments.</a:t>
            </a:r>
            <a:endParaRPr lang="en-US" altLang="en-US" sz="862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813" y="1512879"/>
            <a:ext cx="10607040" cy="2316929"/>
          </a:xfrm>
        </p:spPr>
        <p:txBody>
          <a:bodyPr/>
          <a:lstStyle/>
          <a:p>
            <a:pPr algn="ctr"/>
            <a:r>
              <a:rPr lang="en-US" sz="9600" b="1" dirty="0" smtClean="0">
                <a:cs typeface="Times New Roman" pitchFamily="18" charset="0"/>
              </a:rPr>
              <a:t>Professionalize</a:t>
            </a:r>
            <a:r>
              <a:rPr lang="en-US" sz="8600" b="1" dirty="0" smtClean="0">
                <a:cs typeface="Times New Roman" pitchFamily="18" charset="0"/>
              </a:rPr>
              <a:t>! </a:t>
            </a:r>
            <a:endParaRPr lang="en-US" sz="8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208" y="5434150"/>
            <a:ext cx="36100512" cy="19620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600" b="1" dirty="0" smtClean="0">
                <a:cs typeface="Times New Roman" pitchFamily="18" charset="0"/>
              </a:rPr>
              <a:t>Your lit classes are preparation for “real life”!</a:t>
            </a:r>
            <a:endParaRPr lang="en-US" sz="8600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8600" dirty="0" smtClean="0">
                <a:latin typeface="+mj-lt"/>
                <a:cs typeface="Times New Roman" pitchFamily="18" charset="0"/>
              </a:rPr>
              <a:t>Arrive </a:t>
            </a:r>
            <a:r>
              <a:rPr lang="en-US" sz="8600" dirty="0">
                <a:latin typeface="+mj-lt"/>
                <a:cs typeface="Times New Roman" pitchFamily="18" charset="0"/>
              </a:rPr>
              <a:t>to class on </a:t>
            </a:r>
            <a:r>
              <a:rPr lang="en-US" sz="8600" dirty="0" smtClean="0">
                <a:latin typeface="+mj-lt"/>
                <a:cs typeface="Times New Roman" pitchFamily="18" charset="0"/>
              </a:rPr>
              <a:t>time, don’t pack up early, don’t come and go.</a:t>
            </a:r>
            <a:endParaRPr lang="en-US" sz="8600" dirty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8600" dirty="0" smtClean="0">
                <a:latin typeface="Garamond" panose="02020404030301010803" pitchFamily="18" charset="0"/>
                <a:cs typeface="Times New Roman" pitchFamily="18" charset="0"/>
              </a:rPr>
              <a:t>Meet deadlines.</a:t>
            </a:r>
          </a:p>
          <a:p>
            <a:pPr>
              <a:buFont typeface="Arial" pitchFamily="34" charset="0"/>
              <a:buChar char="•"/>
            </a:pPr>
            <a:r>
              <a:rPr lang="en-US" sz="8600" dirty="0">
                <a:latin typeface="Garamond" panose="02020404030301010803" pitchFamily="18" charset="0"/>
                <a:cs typeface="Times New Roman" pitchFamily="18" charset="0"/>
              </a:rPr>
              <a:t>C</a:t>
            </a:r>
            <a:r>
              <a:rPr lang="en-US" sz="8600" dirty="0" smtClean="0">
                <a:latin typeface="Garamond" panose="02020404030301010803" pitchFamily="18" charset="0"/>
                <a:cs typeface="Times New Roman" pitchFamily="18" charset="0"/>
              </a:rPr>
              <a:t>ommunicate </a:t>
            </a:r>
            <a:r>
              <a:rPr lang="en-US" sz="8600" dirty="0">
                <a:latin typeface="Garamond" panose="02020404030301010803" pitchFamily="18" charset="0"/>
                <a:cs typeface="Times New Roman" pitchFamily="18" charset="0"/>
              </a:rPr>
              <a:t>with your </a:t>
            </a:r>
            <a:r>
              <a:rPr lang="en-US" sz="8600" dirty="0" smtClean="0">
                <a:latin typeface="Garamond" panose="02020404030301010803" pitchFamily="18" charset="0"/>
                <a:cs typeface="Times New Roman" pitchFamily="18" charset="0"/>
              </a:rPr>
              <a:t>professors.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itchFamily="18" charset="0"/>
              </a:rPr>
              <a:t>Cultivate professional email and office etiquette!</a:t>
            </a:r>
            <a:endParaRPr lang="en-US" sz="8600" dirty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8600" dirty="0" smtClean="0">
                <a:latin typeface="+mj-lt"/>
                <a:cs typeface="Times New Roman" pitchFamily="18" charset="0"/>
              </a:rPr>
              <a:t>Focus and engage.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itchFamily="18" charset="0"/>
              </a:rPr>
              <a:t>Put devices away.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itchFamily="18" charset="0"/>
              </a:rPr>
              <a:t>And get out a notebook!</a:t>
            </a:r>
            <a:endParaRPr lang="en-US" sz="86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8600" dirty="0" smtClean="0">
                <a:latin typeface="+mj-lt"/>
                <a:cs typeface="Times New Roman" pitchFamily="18" charset="0"/>
              </a:rPr>
              <a:t>A joint </a:t>
            </a:r>
            <a:r>
              <a:rPr lang="en-US" sz="8600" dirty="0" smtClean="0">
                <a:latin typeface="+mj-lt"/>
                <a:cs typeface="Times New Roman" pitchFamily="18" charset="0"/>
                <a:hlinkClick r:id="rId2"/>
              </a:rPr>
              <a:t>Princeton/UCLA</a:t>
            </a:r>
            <a:r>
              <a:rPr lang="en-US" sz="8600" dirty="0" smtClean="0">
                <a:latin typeface="+mj-lt"/>
                <a:cs typeface="Times New Roman" pitchFamily="18" charset="0"/>
              </a:rPr>
              <a:t> study shows that students learn and retain more when taking notes by hand.</a:t>
            </a:r>
          </a:p>
          <a:p>
            <a:pPr>
              <a:buFont typeface="Arial" pitchFamily="34" charset="0"/>
              <a:buChar char="•"/>
            </a:pPr>
            <a:r>
              <a:rPr lang="en-US" sz="8600" dirty="0" smtClean="0">
                <a:latin typeface="+mj-lt"/>
                <a:cs typeface="Times New Roman" pitchFamily="18" charset="0"/>
              </a:rPr>
              <a:t>Plan ahead: read the syllabus!</a:t>
            </a:r>
          </a:p>
          <a:p>
            <a:pPr>
              <a:buFont typeface="Arial" pitchFamily="34" charset="0"/>
              <a:buChar char="•"/>
            </a:pPr>
            <a:r>
              <a:rPr lang="en-US" sz="8600" dirty="0" smtClean="0">
                <a:latin typeface="+mj-lt"/>
                <a:cs typeface="Times New Roman" pitchFamily="18" charset="0"/>
              </a:rPr>
              <a:t>And don’t be afraid to ask questions. </a:t>
            </a:r>
          </a:p>
          <a:p>
            <a:pPr>
              <a:buFont typeface="Arial" pitchFamily="34" charset="0"/>
              <a:buChar char="•"/>
            </a:pPr>
            <a:endParaRPr lang="en-US" sz="86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en-US" sz="8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977" y="4085194"/>
            <a:ext cx="977995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475719" y="1499616"/>
            <a:ext cx="12984481" cy="2633472"/>
          </a:xfrm>
        </p:spPr>
        <p:txBody>
          <a:bodyPr/>
          <a:lstStyle/>
          <a:p>
            <a:pPr eaLnBrk="1" hangingPunct="1"/>
            <a:r>
              <a:rPr lang="en-US" altLang="en-US" sz="9600" b="1" dirty="0" smtClean="0">
                <a:cs typeface="Times New Roman" panose="02020603050405020304" pitchFamily="18" charset="0"/>
              </a:rPr>
              <a:t>Don’t forget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185" y="5095743"/>
            <a:ext cx="37485173" cy="17078457"/>
          </a:xfrm>
        </p:spPr>
        <p:txBody>
          <a:bodyPr rtlCol="0">
            <a:no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Read your Rowan email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daily. </a:t>
            </a:r>
            <a:endParaRPr 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Come to advising every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term!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Use 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GRAD on Banner to chart your progress towards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graduation.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 </a:t>
            </a:r>
            <a:r>
              <a:rPr lang="en-US" sz="86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Fall, you will need to register yourself for Spring </a:t>
            </a: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courses.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Connect with us!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Come by the department (3</a:t>
            </a:r>
            <a:r>
              <a:rPr lang="en-US" sz="8600" baseline="300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rd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floor, Bunce Hall): we have couches!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Visit me in my office (3</a:t>
            </a:r>
            <a:r>
              <a:rPr lang="en-US" sz="8600" baseline="300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rd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floor, Bunce Hall) or email me at wilcoxson@rowan.edu.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Visit your other professors in office hours!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Follow us on Twitter</a:t>
            </a:r>
            <a:r>
              <a:rPr lang="en-US" sz="8600" dirty="0">
                <a:latin typeface="Garamond" panose="02020404030301010803" pitchFamily="18" charset="0"/>
                <a:cs typeface="Times New Roman" panose="02020603050405020304" pitchFamily="18" charset="0"/>
              </a:rPr>
              <a:t>: @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RowanEnglishDpt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Join us on </a:t>
            </a:r>
            <a:r>
              <a:rPr lang="en-US" sz="8600" dirty="0" smtClean="0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Linkedin</a:t>
            </a:r>
            <a:endParaRPr lang="en-US" sz="8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449288" lvl="5" indent="0">
              <a:buNone/>
              <a:defRPr/>
            </a:pP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3066715" lvl="3" indent="-811987">
              <a:defRPr/>
            </a:pP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770" y="22174200"/>
            <a:ext cx="365347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2174200"/>
            <a:ext cx="44604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99370" y="5777998"/>
            <a:ext cx="39513000" cy="25311602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+mj-lt"/>
                <a:cs typeface="Times New Roman" pitchFamily="18" charset="0"/>
              </a:rPr>
              <a:t>Approximately </a:t>
            </a:r>
            <a:r>
              <a:rPr lang="en-US" sz="8800" dirty="0" smtClean="0">
                <a:latin typeface="+mj-lt"/>
                <a:cs typeface="Times New Roman" pitchFamily="18" charset="0"/>
              </a:rPr>
              <a:t>200 </a:t>
            </a:r>
            <a:r>
              <a:rPr lang="en-US" sz="8800" dirty="0">
                <a:latin typeface="+mj-lt"/>
                <a:cs typeface="Times New Roman" pitchFamily="18" charset="0"/>
              </a:rPr>
              <a:t>English </a:t>
            </a:r>
            <a:r>
              <a:rPr lang="en-US" sz="8800" dirty="0" smtClean="0">
                <a:latin typeface="+mj-lt"/>
                <a:cs typeface="Times New Roman" pitchFamily="18" charset="0"/>
              </a:rPr>
              <a:t>majors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8800" dirty="0" smtClean="0">
                <a:latin typeface="+mj-lt"/>
                <a:cs typeface="Times New Roman" pitchFamily="18" charset="0"/>
              </a:rPr>
              <a:t>English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8800" dirty="0" smtClean="0">
                <a:latin typeface="+mj-lt"/>
                <a:cs typeface="Times New Roman" pitchFamily="18" charset="0"/>
              </a:rPr>
              <a:t>English </a:t>
            </a:r>
            <a:r>
              <a:rPr lang="en-US" sz="8800" dirty="0">
                <a:latin typeface="+mj-lt"/>
                <a:cs typeface="Times New Roman" pitchFamily="18" charset="0"/>
              </a:rPr>
              <a:t>&amp; Elementary </a:t>
            </a:r>
            <a:r>
              <a:rPr lang="en-US" sz="8800" dirty="0" smtClean="0">
                <a:latin typeface="+mj-lt"/>
                <a:cs typeface="Times New Roman" pitchFamily="18" charset="0"/>
              </a:rPr>
              <a:t>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8800" dirty="0" smtClean="0">
                <a:latin typeface="+mj-lt"/>
                <a:cs typeface="Times New Roman" pitchFamily="18" charset="0"/>
              </a:rPr>
              <a:t>English </a:t>
            </a:r>
            <a:r>
              <a:rPr lang="en-US" sz="8800" dirty="0">
                <a:latin typeface="+mj-lt"/>
                <a:cs typeface="Times New Roman" pitchFamily="18" charset="0"/>
              </a:rPr>
              <a:t>&amp; </a:t>
            </a:r>
            <a:r>
              <a:rPr lang="en-US" sz="8800" dirty="0" smtClean="0">
                <a:latin typeface="+mj-lt"/>
                <a:cs typeface="Times New Roman" pitchFamily="18" charset="0"/>
              </a:rPr>
              <a:t>Subject Matter </a:t>
            </a:r>
            <a:r>
              <a:rPr lang="en-US" sz="8800" dirty="0">
                <a:latin typeface="+mj-lt"/>
                <a:cs typeface="Times New Roman" pitchFamily="18" charset="0"/>
              </a:rPr>
              <a:t>Education (SME</a:t>
            </a:r>
            <a:r>
              <a:rPr lang="en-US" sz="8800" dirty="0" smtClean="0">
                <a:latin typeface="+mj-lt"/>
                <a:cs typeface="Times New Roman" pitchFamily="18" charset="0"/>
              </a:rPr>
              <a:t>) and English Accelerated (CADP)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8600" dirty="0" smtClean="0">
                <a:latin typeface="+mj-lt"/>
                <a:cs typeface="Times New Roman" pitchFamily="18" charset="0"/>
              </a:rPr>
              <a:t>36 credits in English</a:t>
            </a:r>
          </a:p>
          <a:p>
            <a:r>
              <a:rPr lang="en-US" sz="8800" dirty="0" smtClean="0">
                <a:latin typeface="+mj-lt"/>
                <a:cs typeface="Times New Roman" pitchFamily="18" charset="0"/>
              </a:rPr>
              <a:t>Additional students in English major courses: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8800" dirty="0" smtClean="0">
                <a:latin typeface="+mj-lt"/>
                <a:cs typeface="Times New Roman" pitchFamily="18" charset="0"/>
              </a:rPr>
              <a:t>English minors</a:t>
            </a:r>
          </a:p>
          <a:p>
            <a:pPr lvl="2"/>
            <a:r>
              <a:rPr lang="en-US" sz="8800" dirty="0" smtClean="0">
                <a:latin typeface="+mj-lt"/>
                <a:cs typeface="Times New Roman" pitchFamily="18" charset="0"/>
              </a:rPr>
              <a:t>21 credits in English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8800" dirty="0" smtClean="0">
                <a:latin typeface="+mj-lt"/>
                <a:cs typeface="Times New Roman" pitchFamily="18" charset="0"/>
              </a:rPr>
              <a:t>Liberal Studies majors with a sequence in English</a:t>
            </a:r>
            <a:endParaRPr lang="en-US" sz="88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2"/>
            <a:r>
              <a:rPr lang="en-US" sz="8800" dirty="0" smtClean="0">
                <a:latin typeface="+mj-lt"/>
                <a:cs typeface="Times New Roman" pitchFamily="18" charset="0"/>
              </a:rPr>
              <a:t>18 credits in English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8800" dirty="0" smtClean="0">
                <a:latin typeface="+mj-lt"/>
                <a:cs typeface="Times New Roman" pitchFamily="18" charset="0"/>
              </a:rPr>
              <a:t>Literacy Studies majors (College of Education)</a:t>
            </a:r>
            <a:endParaRPr lang="en-US" sz="88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2"/>
            <a:r>
              <a:rPr lang="en-US" sz="8800" dirty="0" smtClean="0">
                <a:latin typeface="+mj-lt"/>
                <a:cs typeface="Times New Roman" pitchFamily="18" charset="0"/>
              </a:rPr>
              <a:t>9 credits in English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8800" dirty="0" smtClean="0">
                <a:latin typeface="+mj-lt"/>
                <a:cs typeface="Times New Roman" pitchFamily="18" charset="0"/>
              </a:rPr>
              <a:t>American Studies majors</a:t>
            </a:r>
            <a:endParaRPr lang="en-US" sz="88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sz="8800" dirty="0" smtClean="0">
                <a:latin typeface="+mj-lt"/>
                <a:cs typeface="Times New Roman" pitchFamily="18" charset="0"/>
              </a:rPr>
              <a:t>General education students (in LIT courses)</a:t>
            </a:r>
          </a:p>
          <a:p>
            <a:pPr lvl="1"/>
            <a:endParaRPr lang="en-US" sz="11300" dirty="0" smtClean="0">
              <a:latin typeface="+mj-lt"/>
              <a:cs typeface="Times New Roman" pitchFamily="18" charset="0"/>
            </a:endParaRPr>
          </a:p>
          <a:p>
            <a:pPr marL="2194560" indent="-2194560">
              <a:buFont typeface="Wingdings" panose="05000000000000000000" pitchFamily="2" charset="2"/>
              <a:buChar char="§"/>
            </a:pPr>
            <a:endParaRPr lang="en-US" sz="134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4560" indent="-2194560">
              <a:buFont typeface="Wingdings" panose="05000000000000000000" pitchFamily="2" charset="2"/>
              <a:buChar char="§"/>
            </a:pPr>
            <a:endParaRPr lang="en-US" sz="134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4560" indent="-2194560">
              <a:buFont typeface="Arial" panose="020B0604020202020204" pitchFamily="34" charset="0"/>
              <a:buChar char="•"/>
            </a:pPr>
            <a:endParaRPr lang="en-US" sz="9600" dirty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6205" y="1416446"/>
            <a:ext cx="13571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 smtClean="0">
                <a:latin typeface="+mj-lt"/>
                <a:cs typeface="Times New Roman" panose="02020603050405020304" pitchFamily="18" charset="0"/>
              </a:rPr>
              <a:t>Our Current Students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5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933" y="4352544"/>
            <a:ext cx="42808245" cy="27944064"/>
          </a:xfrm>
          <a:prstGeom prst="roundRect">
            <a:avLst>
              <a:gd name="adj" fmla="val 2369"/>
            </a:avLst>
          </a:prstGeom>
          <a:solidFill>
            <a:srgbClr val="F8C01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933" y="4352544"/>
            <a:ext cx="42808245" cy="27944064"/>
          </a:xfrm>
        </p:spPr>
        <p:txBody>
          <a:bodyPr lIns="731520" tIns="365760" rIns="731520" bIns="365760"/>
          <a:lstStyle/>
          <a:p>
            <a:pPr algn="ctr"/>
            <a: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631059" y="1500216"/>
            <a:ext cx="10691981" cy="2568864"/>
          </a:xfrm>
        </p:spPr>
        <p:txBody>
          <a:bodyPr/>
          <a:lstStyle>
            <a:lvl1pPr marL="1477076" indent="-1477076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1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331" indent="-1230897" algn="l" defTabSz="1969435" rtl="0" eaLnBrk="1" latinLnBrk="0" hangingPunct="1">
              <a:spcBef>
                <a:spcPct val="20000"/>
              </a:spcBef>
              <a:buFont typeface="Arial"/>
              <a:buChar char="–"/>
              <a:defRPr sz="1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23587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10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93022" indent="-984717" algn="l" defTabSz="1969435" rtl="0" eaLnBrk="1" latinLnBrk="0" hangingPunct="1">
              <a:spcBef>
                <a:spcPct val="20000"/>
              </a:spcBef>
              <a:buFont typeface="Arial"/>
              <a:buChar char="–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62456" indent="-984717" algn="l" defTabSz="1969435" rtl="0" eaLnBrk="1" latinLnBrk="0" hangingPunct="1">
              <a:spcBef>
                <a:spcPct val="20000"/>
              </a:spcBef>
              <a:buFont typeface="Arial"/>
              <a:buChar char="»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31891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326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70760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40195" indent="-984717" algn="l" defTabSz="1969435" rtl="0" eaLnBrk="1" latinLnBrk="0" hangingPunct="1">
              <a:spcBef>
                <a:spcPct val="20000"/>
              </a:spcBef>
              <a:buFont typeface="Arial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9600" b="1" dirty="0" smtClean="0">
                <a:latin typeface="+mj-lt"/>
                <a:cs typeface="Times New Roman" panose="02020603050405020304" pitchFamily="18" charset="0"/>
              </a:rPr>
              <a:t> Questions?</a:t>
            </a:r>
            <a:endParaRPr lang="en-US" sz="96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495" y="6211385"/>
            <a:ext cx="33789945" cy="937913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800" b="1" dirty="0">
                <a:solidFill>
                  <a:schemeClr val="tx1"/>
                </a:solidFill>
                <a:cs typeface="Times New Roman" panose="02020603050405020304" pitchFamily="18" charset="0"/>
              </a:rPr>
              <a:t>Please introduce </a:t>
            </a:r>
            <a:r>
              <a:rPr lang="en-US" sz="8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yourself!</a:t>
            </a:r>
            <a:r>
              <a:rPr lang="en-US" sz="8800" b="1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sz="88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8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What’s your name?</a:t>
            </a:r>
            <a:br>
              <a:rPr lang="en-US" sz="8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8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Where are you from?</a:t>
            </a:r>
            <a:br>
              <a:rPr lang="en-US" sz="8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8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Why are you planning to major in English?</a:t>
            </a:r>
            <a:br>
              <a:rPr lang="en-US" sz="8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86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sz="86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en-US" sz="8600" b="1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05415" y="1456505"/>
            <a:ext cx="11143305" cy="18810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1969435" rtl="0" eaLnBrk="1" latinLnBrk="0" hangingPunct="1">
              <a:spcBef>
                <a:spcPct val="0"/>
              </a:spcBef>
              <a:buNone/>
              <a:defRPr sz="19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Our New Students </a:t>
            </a:r>
            <a:endParaRPr lang="en-US" sz="9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933" y="4352544"/>
            <a:ext cx="42808245" cy="27944064"/>
          </a:xfrm>
          <a:prstGeom prst="roundRect">
            <a:avLst>
              <a:gd name="adj" fmla="val 2369"/>
            </a:avLst>
          </a:prstGeom>
          <a:solidFill>
            <a:srgbClr val="F8C01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933" y="4352544"/>
            <a:ext cx="42808245" cy="27944064"/>
          </a:xfrm>
        </p:spPr>
        <p:txBody>
          <a:bodyPr lIns="731520" tIns="365760" rIns="731520" bIns="365760"/>
          <a:lstStyle/>
          <a:p>
            <a:pPr algn="ctr"/>
            <a: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en-US" sz="9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Why Major in English?</a:t>
            </a:r>
            <a:r>
              <a:rPr lang="en-US" sz="8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sz="86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86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(Or: “What are you going to do with </a:t>
            </a:r>
            <a:r>
              <a:rPr lang="en-US" sz="8600" b="1" i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that</a:t>
            </a:r>
            <a:r>
              <a:rPr lang="en-US" sz="86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?”)</a:t>
            </a:r>
            <a:endParaRPr lang="en-US" sz="8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1636" y="1427306"/>
            <a:ext cx="3037956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New </a:t>
            </a:r>
            <a:r>
              <a:rPr lang="en-US" sz="9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Student </a:t>
            </a:r>
            <a:r>
              <a:rPr lang="en-US" sz="9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21908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0" y="1329154"/>
            <a:ext cx="9966960" cy="2633472"/>
          </a:xfrm>
        </p:spPr>
        <p:txBody>
          <a:bodyPr/>
          <a:lstStyle/>
          <a:p>
            <a:pPr algn="ctr"/>
            <a:r>
              <a:rPr lang="en-US" sz="9600" b="1" dirty="0" smtClean="0">
                <a:cs typeface="Times New Roman" panose="02020603050405020304" pitchFamily="18" charset="0"/>
              </a:rPr>
              <a:t>English majors . . .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305" y="4492164"/>
            <a:ext cx="39763339" cy="2808913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cs typeface="Times New Roman" panose="02020603050405020304" pitchFamily="18" charset="0"/>
              </a:rPr>
              <a:t>Gain vital skills, knowledge, values, and perspectives;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cs typeface="Times New Roman" panose="02020603050405020304" pitchFamily="18" charset="0"/>
              </a:rPr>
              <a:t>Gain professional experience;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Get jobs in a wide variety of fields;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Make excellent money;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Love what they do!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6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b="1" dirty="0" smtClean="0">
              <a:latin typeface="+mj-lt"/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>
              <a:cs typeface="Times New Roman" panose="02020603050405020304" pitchFamily="18" charset="0"/>
            </a:endParaRPr>
          </a:p>
          <a:p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63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0" y="1329154"/>
            <a:ext cx="9966960" cy="2633472"/>
          </a:xfrm>
        </p:spPr>
        <p:txBody>
          <a:bodyPr/>
          <a:lstStyle/>
          <a:p>
            <a:pPr algn="ctr"/>
            <a:r>
              <a:rPr lang="en-US" sz="9600" b="1" dirty="0" smtClean="0">
                <a:cs typeface="Times New Roman" panose="02020603050405020304" pitchFamily="18" charset="0"/>
              </a:rPr>
              <a:t>English majors . . .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305" y="4492164"/>
            <a:ext cx="39763339" cy="2808913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Gain vital skills, knowledge, values, and perspectives: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Learn to read like scholars: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Cultivate concentrated, absorptive, “close” reading: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reading not just for what you expect but for what’s really there (texts will surprise you!);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nderstand how works of literary art are </a:t>
            </a:r>
            <a:r>
              <a:rPr lang="en-US" i="1" dirty="0" smtClean="0">
                <a:latin typeface="+mj-lt"/>
                <a:cs typeface="Times New Roman" panose="02020603050405020304" pitchFamily="18" charset="0"/>
              </a:rPr>
              <a:t>made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.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Gain cultural and historical knowledge: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Know literary history:  Where did we come from?  Where are we going?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And know why these things are important: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Study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how literature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not only reflects but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shapes the society within which it is written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.  </a:t>
            </a:r>
            <a:endParaRPr lang="en-US" sz="8600" b="1" dirty="0">
              <a:latin typeface="+mj-lt"/>
              <a:cs typeface="Times New Roman" panose="0202060305040502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>
                <a:cs typeface="Times New Roman" panose="02020603050405020304" pitchFamily="18" charset="0"/>
              </a:rPr>
              <a:t>Be a savvy reader of </a:t>
            </a:r>
            <a:r>
              <a:rPr lang="en-US" sz="8600" dirty="0" smtClean="0">
                <a:cs typeface="Times New Roman" panose="02020603050405020304" pitchFamily="18" charset="0"/>
              </a:rPr>
              <a:t>all texts: 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Literature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offers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a critical </a:t>
            </a:r>
            <a:r>
              <a:rPr lang="en-US" sz="8600" dirty="0">
                <a:latin typeface="+mj-lt"/>
                <a:cs typeface="Times New Roman" panose="02020603050405020304" pitchFamily="18" charset="0"/>
              </a:rPr>
              <a:t>awareness of our world</a:t>
            </a:r>
            <a:r>
              <a:rPr lang="en-US" sz="86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both in and outside of the classroom.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b="1" dirty="0" smtClean="0">
                <a:cs typeface="Times New Roman" panose="02020603050405020304" pitchFamily="18" charset="0"/>
              </a:rPr>
              <a:t>Language not only represents, but can change the world!</a:t>
            </a:r>
            <a:endParaRPr lang="en-US" sz="8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61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0" y="1329154"/>
            <a:ext cx="9966960" cy="2633472"/>
          </a:xfrm>
        </p:spPr>
        <p:txBody>
          <a:bodyPr/>
          <a:lstStyle/>
          <a:p>
            <a:pPr algn="ctr"/>
            <a:r>
              <a:rPr lang="en-US" sz="9600" b="1" dirty="0" smtClean="0">
                <a:cs typeface="Times New Roman" panose="02020603050405020304" pitchFamily="18" charset="0"/>
              </a:rPr>
              <a:t>English majors . . .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025" y="4509222"/>
            <a:ext cx="39763339" cy="2808913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Gain “real-world,” transferrable skills:</a:t>
            </a:r>
            <a:endParaRPr lang="en-US" sz="86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Read and think critically.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Write clearly.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Argue logically and persuasively.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cs typeface="Times New Roman" panose="02020603050405020304" pitchFamily="18" charset="0"/>
              </a:rPr>
              <a:t>Conduct </a:t>
            </a:r>
            <a:r>
              <a:rPr lang="en-US" sz="8600" dirty="0">
                <a:cs typeface="Times New Roman" panose="02020603050405020304" pitchFamily="18" charset="0"/>
              </a:rPr>
              <a:t>independent analysis and research</a:t>
            </a:r>
            <a:r>
              <a:rPr lang="en-US" sz="8600" dirty="0" smtClean="0">
                <a:cs typeface="Times New Roman" panose="02020603050405020304" pitchFamily="18" charset="0"/>
              </a:rPr>
              <a:t>.</a:t>
            </a: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Cultivate cultural knowledge and sensitivity.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Be a good human (English is a </a:t>
            </a:r>
            <a:r>
              <a:rPr lang="en-US" sz="8600" i="1" dirty="0" smtClean="0">
                <a:latin typeface="+mj-lt"/>
                <a:cs typeface="Times New Roman" panose="02020603050405020304" pitchFamily="18" charset="0"/>
              </a:rPr>
              <a:t>Human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ities discipline!).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And learn how to learn!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Your years in college can’t prepare you for every new challenge (especially the ones we don’t know about yet). 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But if you can learn, you will always be prepared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Gain professional experience!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Take advantage of </a:t>
            </a: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  <a:hlinkClick r:id="rId2"/>
              </a:rPr>
              <a:t>CHSS Match internships</a:t>
            </a:r>
            <a:endParaRPr lang="en-US" sz="8600" b="1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Visit the </a:t>
            </a:r>
            <a:r>
              <a:rPr lang="en-US" sz="8600" b="1" dirty="0" smtClean="0">
                <a:latin typeface="+mj-lt"/>
                <a:cs typeface="Times New Roman" panose="02020603050405020304" pitchFamily="18" charset="0"/>
                <a:hlinkClick r:id="rId3"/>
              </a:rPr>
              <a:t>Center for Professional Success</a:t>
            </a:r>
            <a:endParaRPr lang="en-US" sz="8600" b="1" dirty="0" smtClean="0">
              <a:latin typeface="+mj-lt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Learn to translate your what you </a:t>
            </a:r>
            <a:r>
              <a:rPr lang="en-US" b="1" dirty="0">
                <a:cs typeface="Times New Roman" panose="02020603050405020304" pitchFamily="18" charset="0"/>
              </a:rPr>
              <a:t>love</a:t>
            </a:r>
            <a:r>
              <a:rPr lang="en-US" dirty="0">
                <a:cs typeface="Times New Roman" panose="02020603050405020304" pitchFamily="18" charset="0"/>
              </a:rPr>
              <a:t> into what you can </a:t>
            </a:r>
            <a:r>
              <a:rPr lang="en-US" b="1" dirty="0" smtClean="0">
                <a:cs typeface="Times New Roman" panose="02020603050405020304" pitchFamily="18" charset="0"/>
              </a:rPr>
              <a:t>do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528" y="4840450"/>
            <a:ext cx="8672836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0" y="1329154"/>
            <a:ext cx="9966960" cy="2633472"/>
          </a:xfrm>
        </p:spPr>
        <p:txBody>
          <a:bodyPr/>
          <a:lstStyle/>
          <a:p>
            <a:pPr algn="ctr"/>
            <a:r>
              <a:rPr lang="en-US" sz="9600" b="1" dirty="0" smtClean="0">
                <a:cs typeface="Times New Roman" panose="02020603050405020304" pitchFamily="18" charset="0"/>
              </a:rPr>
              <a:t>English majors . . .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065" y="4159154"/>
            <a:ext cx="39763339" cy="28409178"/>
          </a:xfrm>
        </p:spPr>
        <p:txBody>
          <a:bodyPr>
            <a:noAutofit/>
          </a:bodyPr>
          <a:lstStyle/>
          <a:p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Learn to translate what you </a:t>
            </a:r>
            <a:r>
              <a:rPr lang="en-US" sz="86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love</a:t>
            </a: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into what you can </a:t>
            </a:r>
            <a:r>
              <a:rPr lang="en-US" sz="86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do</a:t>
            </a:r>
            <a:r>
              <a:rPr lang="en-US" sz="8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Surveys show that more than </a:t>
            </a:r>
            <a:r>
              <a:rPr lang="en-US" sz="8600" b="1" dirty="0" smtClean="0">
                <a:latin typeface="+mj-lt"/>
                <a:cs typeface="Times New Roman" panose="02020603050405020304" pitchFamily="18" charset="0"/>
              </a:rPr>
              <a:t>80% of employers want </a:t>
            </a:r>
            <a:r>
              <a:rPr lang="en-US" sz="8600" dirty="0" smtClean="0">
                <a:latin typeface="+mj-lt"/>
                <a:cs typeface="Times New Roman" panose="02020603050405020304" pitchFamily="18" charset="0"/>
              </a:rPr>
              <a:t>the so-called “soft skills”: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Communications skills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Close-reading papers build writing and argumentation skills;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Class presentations hone your public speaking abilities;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Collaborating in class prepares you for life—and the workplace!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Experience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in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research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writing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That Senior Seminar paper you wrote on, say, Sylvia Plath?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You identified a research question/problem; developed a hypothesis; conducted research to support that hypothesis; produced </a:t>
            </a:r>
            <a:r>
              <a:rPr lang="en-US" smtClean="0">
                <a:latin typeface="+mj-lt"/>
                <a:cs typeface="Times New Roman" panose="02020603050405020304" pitchFamily="18" charset="0"/>
              </a:rPr>
              <a:t>a 15-page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document reporting your findings.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Values and perspectives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Coursework helps you cultivate intellectual curiosity, creativity, independence;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dirty="0" smtClean="0">
                <a:cs typeface="Times New Roman" panose="02020603050405020304" pitchFamily="18" charset="0"/>
              </a:rPr>
              <a:t>It helps you </a:t>
            </a:r>
            <a:r>
              <a:rPr lang="en-US" b="1" dirty="0" smtClean="0">
                <a:cs typeface="Times New Roman" panose="02020603050405020304" pitchFamily="18" charset="0"/>
              </a:rPr>
              <a:t>prepare to make a difference in the world</a:t>
            </a:r>
            <a:r>
              <a:rPr lang="en-US" dirty="0" smtClean="0">
                <a:cs typeface="Times New Roman" panose="02020603050405020304" pitchFamily="18" charset="0"/>
              </a:rPr>
              <a:t>: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Employers increasingly ask for dispositional abilities, e.g., “bi-cultural agility”; “knack for making the complex simple”; “ability to find answers to ambiguous situations.”</a:t>
            </a:r>
          </a:p>
          <a:p>
            <a:pPr marL="9847174" lvl="5" indent="0" algn="r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Source of survey data: </a:t>
            </a:r>
            <a:r>
              <a:rPr lang="en-US" dirty="0" smtClean="0">
                <a:latin typeface="+mj-lt"/>
                <a:cs typeface="Times New Roman" panose="02020603050405020304" pitchFamily="18" charset="0"/>
                <a:hlinkClick r:id="rId2"/>
              </a:rPr>
              <a:t>National Humanities Alliance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marL="1969434" lvl="1" indent="0">
              <a:buNone/>
            </a:pPr>
            <a:endParaRPr lang="en-US" sz="8600" dirty="0" smtClean="0"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8600" dirty="0">
              <a:cs typeface="Times New Roman" panose="02020603050405020304" pitchFamily="18" charset="0"/>
            </a:endParaRPr>
          </a:p>
          <a:p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 smtClean="0">
              <a:latin typeface="+mj-lt"/>
              <a:cs typeface="Times New Roman" panose="02020603050405020304" pitchFamily="18" charset="0"/>
            </a:endParaRPr>
          </a:p>
          <a:p>
            <a:endParaRPr lang="en-US" sz="8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24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6200</TotalTime>
  <Words>2425</Words>
  <Application>Microsoft Office PowerPoint</Application>
  <PresentationFormat>Custom</PresentationFormat>
  <Paragraphs>341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Courier New</vt:lpstr>
      <vt:lpstr>Garamond</vt:lpstr>
      <vt:lpstr>Source Sans Pro</vt:lpstr>
      <vt:lpstr>Times New Roman</vt:lpstr>
      <vt:lpstr>Wingdings</vt:lpstr>
      <vt:lpstr>Default Theme</vt:lpstr>
      <vt:lpstr>Custom Design</vt:lpstr>
      <vt:lpstr>   Welcome to the English Department!  Dr. Cathy Wilcoxson English Department Chair wilcoxson@rowan.edu Office: 3rd Floor, Bunce Hall   </vt:lpstr>
      <vt:lpstr>PowerPoint Presentation</vt:lpstr>
      <vt:lpstr>PowerPoint Presentation</vt:lpstr>
      <vt:lpstr>Please introduce yourself! What’s your name? Where are you from? Why are you planning to major in English?  </vt:lpstr>
      <vt:lpstr>   Why Major in English? (Or: “What are you going to do with that?”)</vt:lpstr>
      <vt:lpstr>English majors . . .</vt:lpstr>
      <vt:lpstr>English majors . . .</vt:lpstr>
      <vt:lpstr>English majors . . .</vt:lpstr>
      <vt:lpstr>English majors . . .</vt:lpstr>
      <vt:lpstr>English majors . . .</vt:lpstr>
      <vt:lpstr>English majors . . .</vt:lpstr>
      <vt:lpstr>English majors . . .</vt:lpstr>
      <vt:lpstr>English majors . . .</vt:lpstr>
      <vt:lpstr>   Advising and Mentorship</vt:lpstr>
      <vt:lpstr>Get advising regularly!</vt:lpstr>
      <vt:lpstr>Important Advising Links</vt:lpstr>
      <vt:lpstr>Seek out faculty mentors!</vt:lpstr>
      <vt:lpstr>   Your Curriculum Rowan Core requirements + English major requirements + Free electives = graduation! </vt:lpstr>
      <vt:lpstr>Rowan Core requirements</vt:lpstr>
      <vt:lpstr>PowerPoint Presentation</vt:lpstr>
      <vt:lpstr>Required English courses: 12 total</vt:lpstr>
      <vt:lpstr>At least one English elective must be chosen from the English Department’s designated “Diversity and Inclusion” (D/I) course bank:</vt:lpstr>
      <vt:lpstr>PowerPoint Presentation</vt:lpstr>
      <vt:lpstr>PowerPoint Presentation</vt:lpstr>
      <vt:lpstr>   Academic Integrity &amp; Professionalism </vt:lpstr>
      <vt:lpstr>Academic Integrity Policy </vt:lpstr>
      <vt:lpstr>Rowan Success Network/Starfish</vt:lpstr>
      <vt:lpstr>Professionalize! </vt:lpstr>
      <vt:lpstr>Don’t forget to…</vt:lpstr>
      <vt:lpstr>   </vt:lpstr>
    </vt:vector>
  </TitlesOfParts>
  <Company>Rowansom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Askin</dc:creator>
  <cp:lastModifiedBy>Meadowsong, Zena</cp:lastModifiedBy>
  <cp:revision>250</cp:revision>
  <cp:lastPrinted>2019-07-05T21:41:18Z</cp:lastPrinted>
  <dcterms:created xsi:type="dcterms:W3CDTF">2015-09-15T17:26:04Z</dcterms:created>
  <dcterms:modified xsi:type="dcterms:W3CDTF">2022-06-01T15:35:47Z</dcterms:modified>
</cp:coreProperties>
</file>